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1"/>
  </p:notesMasterIdLst>
  <p:handoutMasterIdLst>
    <p:handoutMasterId r:id="rId52"/>
  </p:handoutMasterIdLst>
  <p:sldIdLst>
    <p:sldId id="259" r:id="rId2"/>
    <p:sldId id="294" r:id="rId3"/>
    <p:sldId id="350" r:id="rId4"/>
    <p:sldId id="352" r:id="rId5"/>
    <p:sldId id="317" r:id="rId6"/>
    <p:sldId id="305" r:id="rId7"/>
    <p:sldId id="356" r:id="rId8"/>
    <p:sldId id="331" r:id="rId9"/>
    <p:sldId id="355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54" r:id="rId18"/>
    <p:sldId id="341" r:id="rId19"/>
    <p:sldId id="306" r:id="rId20"/>
    <p:sldId id="365" r:id="rId21"/>
    <p:sldId id="366" r:id="rId22"/>
    <p:sldId id="370" r:id="rId23"/>
    <p:sldId id="364" r:id="rId24"/>
    <p:sldId id="369" r:id="rId25"/>
    <p:sldId id="367" r:id="rId26"/>
    <p:sldId id="368" r:id="rId27"/>
    <p:sldId id="371" r:id="rId28"/>
    <p:sldId id="342" r:id="rId29"/>
    <p:sldId id="307" r:id="rId30"/>
    <p:sldId id="372" r:id="rId31"/>
    <p:sldId id="373" r:id="rId32"/>
    <p:sldId id="310" r:id="rId33"/>
    <p:sldId id="314" r:id="rId34"/>
    <p:sldId id="375" r:id="rId35"/>
    <p:sldId id="309" r:id="rId36"/>
    <p:sldId id="376" r:id="rId37"/>
    <p:sldId id="343" r:id="rId38"/>
    <p:sldId id="311" r:id="rId39"/>
    <p:sldId id="318" r:id="rId40"/>
    <p:sldId id="344" r:id="rId41"/>
    <p:sldId id="377" r:id="rId42"/>
    <p:sldId id="345" r:id="rId43"/>
    <p:sldId id="346" r:id="rId44"/>
    <p:sldId id="347" r:id="rId45"/>
    <p:sldId id="348" r:id="rId46"/>
    <p:sldId id="267" r:id="rId47"/>
    <p:sldId id="349" r:id="rId48"/>
    <p:sldId id="378" r:id="rId49"/>
    <p:sldId id="280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J" initials="Y" lastIdx="1" clrIdx="0">
    <p:extLst>
      <p:ext uri="{19B8F6BF-5375-455C-9EA6-DF929625EA0E}">
        <p15:presenceInfo xmlns:p15="http://schemas.microsoft.com/office/powerpoint/2012/main" userId="Y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D"/>
    <a:srgbClr val="FEFEF4"/>
    <a:srgbClr val="FDFDDF"/>
    <a:srgbClr val="525252"/>
    <a:srgbClr val="FCFBFA"/>
    <a:srgbClr val="F8F8F6"/>
    <a:srgbClr val="F4F3EE"/>
    <a:srgbClr val="E0E0D8"/>
    <a:srgbClr val="F4F3F2"/>
    <a:srgbClr val="F4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78" y="89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2021-12-29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690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00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986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20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239446" y="1118173"/>
            <a:ext cx="4659321" cy="3555237"/>
            <a:chOff x="330744" y="361950"/>
            <a:chExt cx="4659321" cy="3555237"/>
          </a:xfrm>
        </p:grpSpPr>
        <p:sp>
          <p:nvSpPr>
            <p:cNvPr id="7" name="TextBox 6"/>
            <p:cNvSpPr txBox="1"/>
            <p:nvPr/>
          </p:nvSpPr>
          <p:spPr>
            <a:xfrm>
              <a:off x="727360" y="500867"/>
              <a:ext cx="4262705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Python </a:t>
              </a:r>
            </a:p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Project</a:t>
              </a:r>
            </a:p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Collection</a:t>
              </a:r>
              <a:endParaRPr lang="ko-KR" altLang="en-US" sz="7200" b="1" spc="-300" dirty="0">
                <a:solidFill>
                  <a:schemeClr val="bg2">
                    <a:lumMod val="75000"/>
                    <a:alpha val="30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0744" y="361950"/>
              <a:ext cx="4480714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Python </a:t>
              </a:r>
            </a:p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Project</a:t>
              </a:r>
            </a:p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Collection</a:t>
              </a:r>
              <a:endParaRPr lang="ko-KR" altLang="en-US" sz="7200" b="1" spc="-300" dirty="0">
                <a:solidFill>
                  <a:schemeClr val="accent1">
                    <a:alpha val="70000"/>
                  </a:schemeClr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162925" y="2348030"/>
            <a:ext cx="3376734" cy="1866900"/>
            <a:chOff x="8162925" y="2495550"/>
            <a:chExt cx="3376734" cy="1866900"/>
          </a:xfrm>
        </p:grpSpPr>
        <p:sp>
          <p:nvSpPr>
            <p:cNvPr id="5" name="이등변 삼각형 4"/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60621" y="5174960"/>
            <a:ext cx="67208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300" dirty="0">
                <a:solidFill>
                  <a:schemeClr val="accent1">
                    <a:alpha val="70000"/>
                  </a:schemeClr>
                </a:solidFill>
              </a:rPr>
              <a:t> </a:t>
            </a:r>
            <a:r>
              <a:rPr lang="ko-KR" altLang="en-US" sz="2400" b="1" spc="-300" dirty="0">
                <a:solidFill>
                  <a:schemeClr val="accent1">
                    <a:alpha val="70000"/>
                  </a:schemeClr>
                </a:solidFill>
              </a:rPr>
              <a:t>빅데이터 분석과 </a:t>
            </a:r>
            <a:r>
              <a:rPr lang="en-US" altLang="ko-KR" sz="2400" b="1" spc="-300" dirty="0">
                <a:solidFill>
                  <a:schemeClr val="accent1">
                    <a:alpha val="70000"/>
                  </a:schemeClr>
                </a:solidFill>
              </a:rPr>
              <a:t>UI</a:t>
            </a:r>
            <a:r>
              <a:rPr lang="ko-KR" altLang="en-US" sz="2400" b="1" spc="-300" dirty="0">
                <a:solidFill>
                  <a:schemeClr val="accent1">
                    <a:alpha val="70000"/>
                  </a:schemeClr>
                </a:solidFill>
              </a:rPr>
              <a:t>구현을 위한 자바</a:t>
            </a:r>
            <a:r>
              <a:rPr lang="en-US" altLang="ko-KR" sz="2400" b="1" spc="-300" dirty="0">
                <a:solidFill>
                  <a:schemeClr val="accent1">
                    <a:alpha val="70000"/>
                  </a:schemeClr>
                </a:solidFill>
              </a:rPr>
              <a:t>, </a:t>
            </a:r>
            <a:r>
              <a:rPr lang="ko-KR" altLang="en-US" sz="2400" b="1" spc="-300" dirty="0" err="1">
                <a:solidFill>
                  <a:schemeClr val="accent1">
                    <a:alpha val="70000"/>
                  </a:schemeClr>
                </a:solidFill>
              </a:rPr>
              <a:t>파이썬</a:t>
            </a:r>
            <a:r>
              <a:rPr lang="ko-KR" altLang="en-US" sz="2400" b="1" spc="-300" dirty="0">
                <a:solidFill>
                  <a:schemeClr val="accent1">
                    <a:alpha val="70000"/>
                  </a:schemeClr>
                </a:solidFill>
              </a:rPr>
              <a:t> 개발자 과정 </a:t>
            </a:r>
            <a:endParaRPr lang="en-US" altLang="ko-KR" sz="2400" b="1" spc="-300" dirty="0">
              <a:solidFill>
                <a:schemeClr val="accent1">
                  <a:alpha val="70000"/>
                </a:schemeClr>
              </a:solidFill>
            </a:endParaRPr>
          </a:p>
          <a:p>
            <a:pPr algn="r"/>
            <a:r>
              <a:rPr lang="ko-KR" altLang="en-US" sz="2400" b="1" spc="-300" dirty="0" err="1">
                <a:solidFill>
                  <a:schemeClr val="accent1">
                    <a:alpha val="70000"/>
                  </a:schemeClr>
                </a:solidFill>
              </a:rPr>
              <a:t>정가영</a:t>
            </a:r>
            <a:endParaRPr lang="en-US" altLang="ko-KR" sz="2400" b="1" spc="-300" dirty="0">
              <a:solidFill>
                <a:schemeClr val="accent1">
                  <a:alpha val="70000"/>
                </a:schemeClr>
              </a:solidFill>
            </a:endParaRPr>
          </a:p>
          <a:p>
            <a:endParaRPr lang="ko-KR" altLang="en-US" sz="4000" b="1" spc="-300" dirty="0">
              <a:solidFill>
                <a:schemeClr val="accent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CC795D2-01BE-41DB-9CE1-D6B3E8E40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287" y="2466674"/>
            <a:ext cx="6696365" cy="414613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EFABDDC-9978-4092-9892-73797900D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17" y="1827002"/>
            <a:ext cx="6788990" cy="414613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8293A9D-5F82-45D4-89BA-D0FC5525A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587" y="2077537"/>
            <a:ext cx="1752600" cy="11144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6D85441-F39C-4CA8-9720-C9683885B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982" y="2039437"/>
            <a:ext cx="1733550" cy="11525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1753722" y="682639"/>
            <a:ext cx="4276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2060"/>
                </a:solidFill>
              </a:rPr>
              <a:t>리사이즈할</a:t>
            </a:r>
            <a:r>
              <a:rPr lang="ko-KR" altLang="en-US" b="1" dirty="0">
                <a:solidFill>
                  <a:srgbClr val="002060"/>
                </a:solidFill>
              </a:rPr>
              <a:t> 픽셀을 사용자가 입력하면 이미지 크기 조정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dirty="0"/>
              <a:t>입력한 값을 새로운 사진의 가로와 세로로 지정해서 화면에 출력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E8F2047-8D9C-4442-95B6-64D859023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958" y="347910"/>
            <a:ext cx="5951438" cy="214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74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1025932" y="1048165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rgbClr val="002060"/>
                </a:solidFill>
              </a:rPr>
              <a:t>메인메뉴의</a:t>
            </a:r>
            <a:r>
              <a:rPr lang="ko-KR" altLang="en-US" sz="2000" b="1" dirty="0">
                <a:solidFill>
                  <a:srgbClr val="002060"/>
                </a:solidFill>
              </a:rPr>
              <a:t> 하단메뉴의 추가적인 메뉴 만들기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F39080-561F-42F0-9C06-484274302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53" y="2788530"/>
            <a:ext cx="9744075" cy="723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640533-3414-4943-ABB7-C57CC2F22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853" y="4287468"/>
            <a:ext cx="6724650" cy="4095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29C45E-F904-4B28-88A4-3E1300D52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103" y="5794147"/>
            <a:ext cx="8181975" cy="8191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8639DAC-D623-4204-8CDD-3B50C799A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206" y="357213"/>
            <a:ext cx="3190620" cy="19050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454CF-8627-48A7-BAB6-F7D63BE37652}"/>
              </a:ext>
            </a:extLst>
          </p:cNvPr>
          <p:cNvSpPr txBox="1"/>
          <p:nvPr/>
        </p:nvSpPr>
        <p:spPr>
          <a:xfrm>
            <a:off x="232257" y="2149161"/>
            <a:ext cx="42975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메인메뉴에</a:t>
            </a:r>
            <a:r>
              <a:rPr lang="ko-KR" altLang="en-US" dirty="0"/>
              <a:t> 추가할 상위메뉴 생성 후 </a:t>
            </a:r>
            <a:r>
              <a:rPr lang="en-US" altLang="ko-KR" dirty="0"/>
              <a:t>.</a:t>
            </a:r>
            <a:r>
              <a:rPr lang="en-US" altLang="ko-KR" dirty="0" err="1"/>
              <a:t>add_cascade</a:t>
            </a:r>
            <a:r>
              <a:rPr lang="en-US" altLang="ko-KR" dirty="0"/>
              <a:t>() </a:t>
            </a:r>
            <a:r>
              <a:rPr lang="ko-KR" altLang="en-US" dirty="0"/>
              <a:t>함수로 추가함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상위메뉴의 하위메뉴 생성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하위메뉴 안 하위메뉴 생성 </a:t>
            </a:r>
            <a:r>
              <a:rPr lang="en-US" altLang="ko-KR" dirty="0"/>
              <a:t>.</a:t>
            </a:r>
            <a:r>
              <a:rPr lang="en-US" altLang="ko-KR" dirty="0" err="1"/>
              <a:t>add_command</a:t>
            </a:r>
            <a:r>
              <a:rPr lang="en-US" altLang="ko-KR" dirty="0"/>
              <a:t>()</a:t>
            </a:r>
            <a:r>
              <a:rPr lang="ko-KR" altLang="en-US" dirty="0"/>
              <a:t>함수 사용 </a:t>
            </a:r>
          </a:p>
        </p:txBody>
      </p:sp>
    </p:spTree>
    <p:extLst>
      <p:ext uri="{BB962C8B-B14F-4D97-AF65-F5344CB8AC3E}">
        <p14:creationId xmlns:p14="http://schemas.microsoft.com/office/powerpoint/2010/main" val="1440854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1025932" y="1048165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rgbClr val="002060"/>
                </a:solidFill>
              </a:rPr>
              <a:t>블러</a:t>
            </a:r>
            <a:r>
              <a:rPr lang="ko-KR" altLang="en-US" sz="2000" b="1" dirty="0">
                <a:solidFill>
                  <a:srgbClr val="002060"/>
                </a:solidFill>
              </a:rPr>
              <a:t> 처리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FE06D5-EF58-4DD3-9D33-C017223E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686" y="446318"/>
            <a:ext cx="2590800" cy="3086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25848C-8E0B-44B9-A989-BC6EAB5B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644" y="1361267"/>
            <a:ext cx="2257425" cy="21907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E08D42-FD8F-4A92-9D61-4CFE100D4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0" y="3733209"/>
            <a:ext cx="7943850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D27FA7-DA7A-481E-BAA0-7F1EAC57529D}"/>
              </a:ext>
            </a:extLst>
          </p:cNvPr>
          <p:cNvSpPr txBox="1"/>
          <p:nvPr/>
        </p:nvSpPr>
        <p:spPr>
          <a:xfrm>
            <a:off x="985814" y="1944410"/>
            <a:ext cx="395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1~10</a:t>
            </a:r>
            <a:r>
              <a:rPr lang="ko-KR" altLang="en-US" dirty="0"/>
              <a:t>의 값 중 입력하면 </a:t>
            </a:r>
            <a:r>
              <a:rPr lang="en-US" altLang="ko-KR" dirty="0"/>
              <a:t>blur()</a:t>
            </a:r>
            <a:r>
              <a:rPr lang="ko-KR" altLang="en-US" dirty="0"/>
              <a:t>함수를 이용해 이미지에 흐린 효과 적용</a:t>
            </a:r>
          </a:p>
        </p:txBody>
      </p:sp>
    </p:spTree>
    <p:extLst>
      <p:ext uri="{BB962C8B-B14F-4D97-AF65-F5344CB8AC3E}">
        <p14:creationId xmlns:p14="http://schemas.microsoft.com/office/powerpoint/2010/main" val="73574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985814" y="1160870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</a:rPr>
              <a:t>날카로운 이미지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27FA7-DA7A-481E-BAA0-7F1EAC57529D}"/>
              </a:ext>
            </a:extLst>
          </p:cNvPr>
          <p:cNvSpPr txBox="1"/>
          <p:nvPr/>
        </p:nvSpPr>
        <p:spPr>
          <a:xfrm>
            <a:off x="985814" y="1944410"/>
            <a:ext cx="395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Sharpen()</a:t>
            </a:r>
            <a:r>
              <a:rPr lang="ko-KR" altLang="en-US" dirty="0"/>
              <a:t>함수를 이용해 </a:t>
            </a:r>
            <a:endParaRPr lang="en-US" altLang="ko-KR" dirty="0"/>
          </a:p>
          <a:p>
            <a:r>
              <a:rPr lang="ko-KR" altLang="en-US" dirty="0"/>
              <a:t>이미지에 날카로운 이미지효과 적용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1AB6DC-E077-4CDF-904C-2FED74C1D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061" y="1119378"/>
            <a:ext cx="2076450" cy="2009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32677D-AB5D-4406-86B6-91D2410E2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593" y="1128904"/>
            <a:ext cx="2047875" cy="1990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FB980A5-300C-4FEB-B6AE-DC4FE0EEF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545" y="1097738"/>
            <a:ext cx="2085975" cy="2019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825B56C-5471-4E9E-A8A3-70E53508E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40" y="3403562"/>
            <a:ext cx="74104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45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985814" y="1160870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</a:rPr>
              <a:t>색상 강조 효과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27FA7-DA7A-481E-BAA0-7F1EAC57529D}"/>
              </a:ext>
            </a:extLst>
          </p:cNvPr>
          <p:cNvSpPr txBox="1"/>
          <p:nvPr/>
        </p:nvSpPr>
        <p:spPr>
          <a:xfrm>
            <a:off x="961607" y="1648681"/>
            <a:ext cx="426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0,1,2 </a:t>
            </a:r>
            <a:r>
              <a:rPr lang="ko-KR" altLang="en-US" dirty="0"/>
              <a:t>중 입력하면 빨강</a:t>
            </a:r>
            <a:r>
              <a:rPr lang="en-US" altLang="ko-KR" dirty="0"/>
              <a:t>,</a:t>
            </a:r>
            <a:r>
              <a:rPr lang="ko-KR" altLang="en-US" dirty="0"/>
              <a:t>파랑</a:t>
            </a:r>
            <a:r>
              <a:rPr lang="en-US" altLang="ko-KR" dirty="0"/>
              <a:t>, </a:t>
            </a:r>
            <a:r>
              <a:rPr lang="ko-KR" altLang="en-US" dirty="0"/>
              <a:t>노랑으로 색상이 변화함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950AC9-F124-44FD-9116-847EAA572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303" y="581361"/>
            <a:ext cx="1785487" cy="2525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49430F-716D-4B3A-9DEA-D7E4B5C6C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321" y="443575"/>
            <a:ext cx="2047875" cy="2095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5E437D-42D1-4587-80E8-DBBBFA45D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913" y="2539075"/>
            <a:ext cx="1990725" cy="2019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A200BE-7079-47C5-9F03-EAAF5414D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2818" y="4546526"/>
            <a:ext cx="1981200" cy="20383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E08F9F5-5126-41AD-AF24-49748E276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50" y="3194687"/>
            <a:ext cx="8500002" cy="341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985814" y="1160870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</a:rPr>
              <a:t>워터마크 효과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27FA7-DA7A-481E-BAA0-7F1EAC57529D}"/>
              </a:ext>
            </a:extLst>
          </p:cNvPr>
          <p:cNvSpPr txBox="1"/>
          <p:nvPr/>
        </p:nvSpPr>
        <p:spPr>
          <a:xfrm>
            <a:off x="3169303" y="985128"/>
            <a:ext cx="3953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파일에서 워터마크 추가할 이미지 선택 후 추가하면 기존의 이미지의 </a:t>
            </a:r>
            <a:r>
              <a:rPr lang="en-US" altLang="ko-KR" dirty="0"/>
              <a:t>0.5 </a:t>
            </a:r>
            <a:r>
              <a:rPr lang="ko-KR" altLang="en-US" dirty="0"/>
              <a:t>픽셀 지점에 워터마크를 추가함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B1BA8E-61DC-43F3-994C-5849BC1EF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696" y="419694"/>
            <a:ext cx="3034244" cy="29775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2E5CDC-4FD3-4B53-B083-E575D3BE4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40" y="2659712"/>
            <a:ext cx="104775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54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1062817" y="1159973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</a:rPr>
              <a:t>버튼 만들기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27FA7-DA7A-481E-BAA0-7F1EAC57529D}"/>
              </a:ext>
            </a:extLst>
          </p:cNvPr>
          <p:cNvSpPr txBox="1"/>
          <p:nvPr/>
        </p:nvSpPr>
        <p:spPr>
          <a:xfrm>
            <a:off x="3068037" y="1190751"/>
            <a:ext cx="825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버튼을 생성한 후 바탕화면의 버튼을 누르면 해당 효과를 적용하는 함수를 호출하도록 함 </a:t>
            </a:r>
            <a:r>
              <a:rPr lang="en-US" altLang="ko-KR" dirty="0"/>
              <a:t>-&gt; </a:t>
            </a:r>
            <a:r>
              <a:rPr lang="ko-KR" altLang="en-US" dirty="0"/>
              <a:t>메뉴를 눌러서 선택하는 수고를 </a:t>
            </a:r>
            <a:r>
              <a:rPr lang="ko-KR" altLang="en-US" dirty="0" err="1"/>
              <a:t>덜음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8F83E0-D6F0-40CF-AC9D-A304DA3A1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166" y="1943675"/>
            <a:ext cx="9026136" cy="4741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60AA50-49E2-4CD7-A7D5-D17456D6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612" y="1912320"/>
            <a:ext cx="984399" cy="45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25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85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861481" y="1176463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1222806" y="4181003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7861481" y="1345510"/>
            <a:ext cx="389450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- </a:t>
            </a:r>
            <a:r>
              <a:rPr lang="ko-KR" altLang="en-US" sz="1600" dirty="0" err="1">
                <a:solidFill>
                  <a:schemeClr val="tx2"/>
                </a:solidFill>
                <a:latin typeface="+mj-ea"/>
                <a:ea typeface="+mj-ea"/>
              </a:rPr>
              <a:t>파이썬으로</a:t>
            </a:r>
            <a:r>
              <a:rPr lang="ko-KR" altLang="en-US" sz="1600" dirty="0">
                <a:solidFill>
                  <a:schemeClr val="tx2"/>
                </a:solidFill>
                <a:latin typeface="+mj-ea"/>
                <a:ea typeface="+mj-ea"/>
              </a:rPr>
              <a:t> 이용자가 사용하기에 간단하고 쉬운 이미지 편집 툴을 만들고 앞의 수업에서 배운 파이썬 기본 문법을 이용해 실제 사용할 수 있는 이미지 프로그램을 만들 수 있었다</a:t>
            </a:r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. </a:t>
            </a:r>
          </a:p>
          <a:p>
            <a:pPr algn="just"/>
            <a:endParaRPr lang="en-US" altLang="ko-KR" sz="16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+mj-ea"/>
                <a:ea typeface="+mj-ea"/>
              </a:rPr>
              <a:t>매끄럽지 않은 </a:t>
            </a:r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UI</a:t>
            </a:r>
            <a:r>
              <a:rPr lang="ko-KR" altLang="en-US" sz="1600" dirty="0">
                <a:solidFill>
                  <a:schemeClr val="tx2"/>
                </a:solidFill>
                <a:latin typeface="+mj-ea"/>
                <a:ea typeface="+mj-ea"/>
              </a:rPr>
              <a:t>구현이 아쉽다고 </a:t>
            </a:r>
            <a:r>
              <a:rPr lang="ko-KR" altLang="en-US" sz="1600" dirty="0" err="1">
                <a:solidFill>
                  <a:schemeClr val="tx2"/>
                </a:solidFill>
                <a:latin typeface="+mj-ea"/>
                <a:ea typeface="+mj-ea"/>
              </a:rPr>
              <a:t>생각헀으며</a:t>
            </a:r>
            <a:r>
              <a:rPr lang="ko-KR" altLang="en-US" sz="1600" dirty="0">
                <a:solidFill>
                  <a:schemeClr val="tx2"/>
                </a:solidFill>
                <a:latin typeface="+mj-ea"/>
                <a:ea typeface="+mj-ea"/>
              </a:rPr>
              <a:t> 포토샵처럼 다양하고 정교한 작업을 위한 기능은 구현하지 못했다</a:t>
            </a:r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. </a:t>
            </a:r>
          </a:p>
          <a:p>
            <a:pPr algn="just"/>
            <a:endParaRPr lang="en-US" altLang="ko-KR" sz="16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+mj-ea"/>
                <a:ea typeface="+mj-ea"/>
              </a:rPr>
              <a:t>여러 컴퓨터에서 작업을 하면서 </a:t>
            </a:r>
            <a:r>
              <a:rPr lang="ko-KR" altLang="en-US" sz="1600" dirty="0" err="1">
                <a:solidFill>
                  <a:schemeClr val="tx2"/>
                </a:solidFill>
                <a:latin typeface="+mj-ea"/>
                <a:ea typeface="+mj-ea"/>
              </a:rPr>
              <a:t>파이썬과</a:t>
            </a:r>
            <a:r>
              <a:rPr lang="ko-KR" altLang="en-US" sz="1600" dirty="0">
                <a:solidFill>
                  <a:schemeClr val="tx2"/>
                </a:solidFill>
                <a:latin typeface="+mj-ea"/>
                <a:ea typeface="+mj-ea"/>
              </a:rPr>
              <a:t> 라이브러리를 연동시키고 세팅하는 작업이 어렵다고 느꼈다</a:t>
            </a:r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04194" y="3022600"/>
            <a:ext cx="40607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O</a:t>
            </a:r>
            <a:r>
              <a:rPr lang="en-US" altLang="ko-KR" sz="8000" b="1" dirty="0">
                <a:solidFill>
                  <a:schemeClr val="accent2"/>
                </a:solidFill>
              </a:rPr>
              <a:t>pinion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444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049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chemeClr val="tx2"/>
                </a:solidFill>
                <a:latin typeface="+mn-ea"/>
              </a:rPr>
              <a:t>PingPong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 Game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936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2600" y="2036242"/>
            <a:ext cx="341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</a:rPr>
              <a:t>- </a:t>
            </a:r>
            <a:r>
              <a:rPr lang="ko-KR" altLang="en-US" sz="1600" dirty="0">
                <a:solidFill>
                  <a:schemeClr val="tx2"/>
                </a:solidFill>
              </a:rPr>
              <a:t>파이썬 함수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 err="1">
                <a:solidFill>
                  <a:schemeClr val="tx2"/>
                </a:solidFill>
              </a:rPr>
              <a:t>생성자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클래스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객체의 이해와 활용 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algn="just"/>
            <a:endParaRPr lang="ko-KR" altLang="en-US" sz="1200" dirty="0">
              <a:solidFill>
                <a:schemeClr val="tx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09446" y="144034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기획의도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38020" y="2036242"/>
            <a:ext cx="3829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</a:rPr>
              <a:t>- </a:t>
            </a:r>
            <a:r>
              <a:rPr lang="ko-KR" altLang="en-US" sz="1600" dirty="0" err="1">
                <a:solidFill>
                  <a:schemeClr val="tx2"/>
                </a:solidFill>
              </a:rPr>
              <a:t>파이썬으로</a:t>
            </a:r>
            <a:r>
              <a:rPr lang="ko-KR" altLang="en-US" sz="1600" dirty="0">
                <a:solidFill>
                  <a:schemeClr val="tx2"/>
                </a:solidFill>
              </a:rPr>
              <a:t> 어린 시절에 해봤던 추억의 핑퐁게임을 </a:t>
            </a:r>
            <a:r>
              <a:rPr lang="ko-KR" altLang="en-US" sz="1600" dirty="0" err="1">
                <a:solidFill>
                  <a:schemeClr val="tx2"/>
                </a:solidFill>
              </a:rPr>
              <a:t>만들어보기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94612" y="1440345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1814" y="4833368"/>
            <a:ext cx="34137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</a:rPr>
              <a:t>- Python </a:t>
            </a:r>
          </a:p>
          <a:p>
            <a:pPr algn="just"/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48661" y="423747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개발환경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318263" cy="660429"/>
            <a:chOff x="1188881" y="351819"/>
            <a:chExt cx="231826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6514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3182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Project</a:t>
              </a:r>
              <a:r>
                <a:rPr lang="ko-KR" altLang="en-US" sz="2200" dirty="0"/>
                <a:t> </a:t>
              </a:r>
              <a:r>
                <a:rPr lang="en-US" altLang="ko-KR" sz="2200" dirty="0"/>
                <a:t>Overview</a:t>
              </a:r>
              <a:endParaRPr lang="ko-KR" altLang="en-US" sz="22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52755" y="4833368"/>
            <a:ext cx="4130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</a:rPr>
              <a:t>3</a:t>
            </a:r>
            <a:r>
              <a:rPr lang="ko-KR" altLang="en-US" sz="1600" dirty="0">
                <a:solidFill>
                  <a:schemeClr val="tx2"/>
                </a:solidFill>
              </a:rPr>
              <a:t>개의 클래스와 메인으로 나눠 게임 작성</a:t>
            </a:r>
            <a:br>
              <a:rPr lang="en-US" altLang="ko-KR" sz="1600" dirty="0">
                <a:solidFill>
                  <a:schemeClr val="tx2"/>
                </a:solidFill>
              </a:rPr>
            </a:br>
            <a:r>
              <a:rPr lang="ko-KR" altLang="en-US" sz="1600" dirty="0">
                <a:solidFill>
                  <a:schemeClr val="tx2"/>
                </a:solidFill>
              </a:rPr>
              <a:t> 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클래스들이 연동되어 게임이 진행되도록 함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67379" y="42374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1618963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38006" y="2110233"/>
            <a:ext cx="9009646" cy="2098909"/>
            <a:chOff x="212651" y="3203874"/>
            <a:chExt cx="8472875" cy="905098"/>
          </a:xfrm>
        </p:grpSpPr>
        <p:sp>
          <p:nvSpPr>
            <p:cNvPr id="9" name="TextBox 8"/>
            <p:cNvSpPr txBox="1"/>
            <p:nvPr/>
          </p:nvSpPr>
          <p:spPr>
            <a:xfrm>
              <a:off x="586180" y="3575889"/>
              <a:ext cx="3541394" cy="522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기획 의도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프로젝트 개요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개발환경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역할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28086" y="3599353"/>
              <a:ext cx="3541394" cy="14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12651" y="3206557"/>
              <a:ext cx="2044470" cy="369332"/>
              <a:chOff x="212651" y="3255887"/>
              <a:chExt cx="2044470" cy="369332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12651" y="3255887"/>
                <a:ext cx="545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001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7993" y="3255887"/>
                <a:ext cx="1499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-150" dirty="0">
                    <a:solidFill>
                      <a:schemeClr val="bg1"/>
                    </a:solidFill>
                  </a:rPr>
                  <a:t>프로젝트 개요</a:t>
                </a: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2356877" y="3206557"/>
              <a:ext cx="2322986" cy="369332"/>
              <a:chOff x="2356877" y="3206557"/>
              <a:chExt cx="2322986" cy="36933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356877" y="3206557"/>
                <a:ext cx="603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002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902219" y="3206557"/>
                <a:ext cx="1777644" cy="278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-150" dirty="0">
                    <a:solidFill>
                      <a:schemeClr val="bg1"/>
                    </a:solidFill>
                  </a:rPr>
                  <a:t> 수행 절차 및 방법 </a:t>
                </a:r>
              </a:p>
              <a:p>
                <a:endParaRPr lang="ko-KR" altLang="en-US" spc="-15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4870033" y="3203874"/>
              <a:ext cx="1476144" cy="278713"/>
              <a:chOff x="5311929" y="3205139"/>
              <a:chExt cx="1476144" cy="278713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5311929" y="3205139"/>
                <a:ext cx="1476144" cy="278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003 </a:t>
                </a:r>
                <a:r>
                  <a:rPr lang="ko-KR" altLang="en-US" spc="-150" dirty="0">
                    <a:solidFill>
                      <a:schemeClr val="bg1"/>
                    </a:solidFill>
                  </a:rPr>
                  <a:t>수행 결과 </a:t>
                </a:r>
              </a:p>
              <a:p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497769" y="3207822"/>
                <a:ext cx="173725" cy="159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pc="-15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6787282" y="3206557"/>
              <a:ext cx="1898244" cy="278713"/>
              <a:chOff x="6956206" y="3236652"/>
              <a:chExt cx="1898244" cy="278713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6956206" y="3236652"/>
                <a:ext cx="1898244" cy="278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004 </a:t>
                </a:r>
                <a:r>
                  <a:rPr lang="ko-KR" altLang="en-US" spc="-150" dirty="0">
                    <a:solidFill>
                      <a:schemeClr val="bg1"/>
                    </a:solidFill>
                  </a:rPr>
                  <a:t>자체 평가 의견 </a:t>
                </a:r>
              </a:p>
              <a:p>
                <a:r>
                  <a:rPr lang="ko-KR" altLang="en-US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501548" y="3236652"/>
                <a:ext cx="173725" cy="159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pc="-1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877875" y="3599353"/>
              <a:ext cx="1777644" cy="50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사전계획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자료수집 및 준비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총 개발기간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51414" cy="660429"/>
            <a:chOff x="1188881" y="351819"/>
            <a:chExt cx="165141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514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B5C43-C233-4295-9727-E9108DFE770E}"/>
              </a:ext>
            </a:extLst>
          </p:cNvPr>
          <p:cNvSpPr txBox="1"/>
          <p:nvPr/>
        </p:nvSpPr>
        <p:spPr>
          <a:xfrm>
            <a:off x="9879006" y="3622361"/>
            <a:ext cx="984360" cy="47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Bat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3B0753-8D24-461D-8219-27F4700D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725" y="1621096"/>
            <a:ext cx="5927765" cy="42915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C98DE3-ED04-40D9-94DE-BF6BDDDF7D13}"/>
              </a:ext>
            </a:extLst>
          </p:cNvPr>
          <p:cNvSpPr txBox="1"/>
          <p:nvPr/>
        </p:nvSpPr>
        <p:spPr>
          <a:xfrm>
            <a:off x="2788596" y="3437703"/>
            <a:ext cx="740633" cy="47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Bat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C69F3E-C34F-47C0-9BBB-7D31DC69F27D}"/>
              </a:ext>
            </a:extLst>
          </p:cNvPr>
          <p:cNvSpPr txBox="1"/>
          <p:nvPr/>
        </p:nvSpPr>
        <p:spPr>
          <a:xfrm>
            <a:off x="6162089" y="6086184"/>
            <a:ext cx="740633" cy="47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Ball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9EAC90-364D-43B0-86C0-33E98D3A18C1}"/>
              </a:ext>
            </a:extLst>
          </p:cNvPr>
          <p:cNvSpPr txBox="1"/>
          <p:nvPr/>
        </p:nvSpPr>
        <p:spPr>
          <a:xfrm>
            <a:off x="7595058" y="1149660"/>
            <a:ext cx="1318383" cy="47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Table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F1654-0C49-4B21-B5F8-7A69A00B970F}"/>
              </a:ext>
            </a:extLst>
          </p:cNvPr>
          <p:cNvSpPr txBox="1"/>
          <p:nvPr/>
        </p:nvSpPr>
        <p:spPr>
          <a:xfrm>
            <a:off x="4797388" y="1149660"/>
            <a:ext cx="1896220" cy="47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Score Table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41832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188881" y="351819"/>
            <a:ext cx="1651414" cy="660429"/>
            <a:chOff x="1188881" y="351819"/>
            <a:chExt cx="1651414" cy="660429"/>
          </a:xfrm>
        </p:grpSpPr>
        <p:sp>
          <p:nvSpPr>
            <p:cNvPr id="10" name="TextBox 9"/>
            <p:cNvSpPr txBox="1"/>
            <p:nvPr/>
          </p:nvSpPr>
          <p:spPr>
            <a:xfrm>
              <a:off x="1188881" y="351819"/>
              <a:ext cx="16514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8881" y="581361"/>
              <a:ext cx="1391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전체 설계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561611" y="1659671"/>
            <a:ext cx="4840178" cy="4324351"/>
            <a:chOff x="3222624" y="1597024"/>
            <a:chExt cx="4840178" cy="4324351"/>
          </a:xfrm>
        </p:grpSpPr>
        <p:sp>
          <p:nvSpPr>
            <p:cNvPr id="2" name="타원 1"/>
            <p:cNvSpPr/>
            <p:nvPr/>
          </p:nvSpPr>
          <p:spPr>
            <a:xfrm>
              <a:off x="3222624" y="1597024"/>
              <a:ext cx="2809875" cy="2809875"/>
            </a:xfrm>
            <a:prstGeom prst="ellipse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252927" y="1597025"/>
              <a:ext cx="2809875" cy="2809875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4314660" y="3111500"/>
              <a:ext cx="2809875" cy="2809875"/>
            </a:xfrm>
            <a:prstGeom prst="ellipse">
              <a:avLst/>
            </a:prstGeom>
            <a:solidFill>
              <a:schemeClr val="accent3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896085" y="3023885"/>
            <a:ext cx="2362992" cy="1878365"/>
            <a:chOff x="88257" y="3738357"/>
            <a:chExt cx="2362992" cy="1878365"/>
          </a:xfrm>
        </p:grpSpPr>
        <p:sp>
          <p:nvSpPr>
            <p:cNvPr id="14" name="TextBox 13"/>
            <p:cNvSpPr txBox="1"/>
            <p:nvPr/>
          </p:nvSpPr>
          <p:spPr>
            <a:xfrm>
              <a:off x="102324" y="3738357"/>
              <a:ext cx="1521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2"/>
                  </a:solidFill>
                </a:rPr>
                <a:t>Class ball</a:t>
              </a:r>
              <a:endParaRPr lang="ko-KR" alt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257" y="4231727"/>
              <a:ext cx="23629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공의 움직임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초기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위치값</a:t>
              </a:r>
              <a:r>
                <a:rPr lang="ko-KR" altLang="en-US" sz="1200" dirty="0">
                  <a:solidFill>
                    <a:schemeClr val="tx2"/>
                  </a:solidFill>
                </a:rPr>
                <a:t> 저장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처음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움직임 종료 함수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ko-KR" alt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49440" y="2401286"/>
            <a:ext cx="2599007" cy="2082802"/>
            <a:chOff x="93908" y="3859177"/>
            <a:chExt cx="1948404" cy="842736"/>
          </a:xfrm>
        </p:grpSpPr>
        <p:sp>
          <p:nvSpPr>
            <p:cNvPr id="22" name="TextBox 21"/>
            <p:cNvSpPr txBox="1"/>
            <p:nvPr/>
          </p:nvSpPr>
          <p:spPr>
            <a:xfrm>
              <a:off x="93908" y="3859177"/>
              <a:ext cx="1578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Class Table 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3908" y="4066803"/>
              <a:ext cx="1948404" cy="63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생성자함수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캔버스를 붙임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-&gt; </a:t>
              </a:r>
              <a:r>
                <a:rPr lang="ko-KR" altLang="en-US" sz="1200" dirty="0">
                  <a:solidFill>
                    <a:schemeClr val="tx2"/>
                  </a:solidFill>
                </a:rPr>
                <a:t>캔버스위에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네트선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득점판생성</a:t>
              </a:r>
              <a:r>
                <a:rPr lang="ko-KR" altLang="en-US" sz="1200" dirty="0">
                  <a:solidFill>
                    <a:schemeClr val="tx2"/>
                  </a:solidFill>
                </a:rPr>
                <a:t>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테이블 위 공을 그리는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테이블 위 배트를 그리는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아이템</a:t>
              </a:r>
              <a:r>
                <a:rPr lang="en-US" altLang="ko-KR" sz="1200" dirty="0">
                  <a:solidFill>
                    <a:schemeClr val="tx2"/>
                  </a:solidFill>
                </a:rPr>
                <a:t>(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</a:t>
              </a:r>
              <a:r>
                <a:rPr lang="en-US" altLang="ko-KR" sz="1200" dirty="0">
                  <a:solidFill>
                    <a:schemeClr val="tx2"/>
                  </a:solidFill>
                </a:rPr>
                <a:t>,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</a:t>
              </a:r>
              <a:r>
                <a:rPr lang="en-US" altLang="ko-KR" sz="1200" dirty="0">
                  <a:solidFill>
                    <a:schemeClr val="tx2"/>
                  </a:solidFill>
                </a:rPr>
                <a:t>)</a:t>
              </a:r>
              <a:r>
                <a:rPr lang="ko-KR" altLang="en-US" sz="1200" dirty="0">
                  <a:solidFill>
                    <a:schemeClr val="tx2"/>
                  </a:solidFill>
                </a:rPr>
                <a:t>이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득점판</a:t>
              </a:r>
              <a:r>
                <a:rPr lang="ko-KR" altLang="en-US" sz="1200" dirty="0">
                  <a:solidFill>
                    <a:schemeClr val="tx2"/>
                  </a:solidFill>
                </a:rPr>
                <a:t> 갱신 함수 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801611" y="4805050"/>
            <a:ext cx="2050527" cy="1942210"/>
            <a:chOff x="93908" y="3859177"/>
            <a:chExt cx="2050527" cy="1942210"/>
          </a:xfrm>
        </p:grpSpPr>
        <p:sp>
          <p:nvSpPr>
            <p:cNvPr id="25" name="TextBox 24"/>
            <p:cNvSpPr txBox="1"/>
            <p:nvPr/>
          </p:nvSpPr>
          <p:spPr>
            <a:xfrm>
              <a:off x="93908" y="3859177"/>
              <a:ext cx="12538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Class bat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2325" y="4231727"/>
              <a:ext cx="204211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위로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아래로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왼쪽으로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오른쪽으로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공과 배트 충돌 처리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초기위치값</a:t>
              </a:r>
              <a:r>
                <a:rPr lang="ko-KR" altLang="en-US" sz="1200" dirty="0">
                  <a:solidFill>
                    <a:schemeClr val="tx2"/>
                  </a:solidFill>
                </a:rPr>
                <a:t> 저장 함수</a:t>
              </a:r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2818764" y="2601334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856989" y="5005105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34972" y="3242226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359EB9C-A0B1-43C5-876F-A658949B4751}"/>
              </a:ext>
            </a:extLst>
          </p:cNvPr>
          <p:cNvGrpSpPr/>
          <p:nvPr/>
        </p:nvGrpSpPr>
        <p:grpSpPr>
          <a:xfrm>
            <a:off x="6248708" y="292652"/>
            <a:ext cx="2854543" cy="2037960"/>
            <a:chOff x="82395" y="3836221"/>
            <a:chExt cx="1987928" cy="172117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32CEE8-9915-4E82-A4B5-3BB538F0D68B}"/>
                </a:ext>
              </a:extLst>
            </p:cNvPr>
            <p:cNvSpPr txBox="1"/>
            <p:nvPr/>
          </p:nvSpPr>
          <p:spPr>
            <a:xfrm>
              <a:off x="82395" y="3836221"/>
              <a:ext cx="515975" cy="337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Main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B59165-8FE1-42C5-B63E-8F382E7AF720}"/>
                </a:ext>
              </a:extLst>
            </p:cNvPr>
            <p:cNvSpPr txBox="1"/>
            <p:nvPr/>
          </p:nvSpPr>
          <p:spPr>
            <a:xfrm>
              <a:off x="121919" y="4231727"/>
              <a:ext cx="1948404" cy="1325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만든 각각의 함수를 </a:t>
              </a:r>
              <a:r>
                <a:rPr lang="en-US" altLang="ko-KR" sz="1200" dirty="0">
                  <a:solidFill>
                    <a:schemeClr val="tx2"/>
                  </a:solidFill>
                </a:rPr>
                <a:t>import</a:t>
              </a: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전역변수 초기화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캔버스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 생성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게임 진행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재시작함수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테이블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</a:t>
              </a:r>
              <a:r>
                <a:rPr lang="en-US" altLang="ko-KR" sz="1200" dirty="0">
                  <a:solidFill>
                    <a:schemeClr val="tx2"/>
                  </a:solidFill>
                </a:rPr>
                <a:t>,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 인스턴스 생성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키 이벤트와 함수 연결 </a:t>
              </a: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22D207B-E9AB-47D2-9391-63303BFE1EFF}"/>
              </a:ext>
            </a:extLst>
          </p:cNvPr>
          <p:cNvCxnSpPr>
            <a:cxnSpLocks/>
          </p:cNvCxnSpPr>
          <p:nvPr/>
        </p:nvCxnSpPr>
        <p:spPr>
          <a:xfrm flipH="1">
            <a:off x="5946670" y="709916"/>
            <a:ext cx="187342" cy="253231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FB5C204-0BEA-4E1E-9B5F-43C8DEB88886}"/>
              </a:ext>
            </a:extLst>
          </p:cNvPr>
          <p:cNvSpPr txBox="1"/>
          <p:nvPr/>
        </p:nvSpPr>
        <p:spPr>
          <a:xfrm>
            <a:off x="5301558" y="3263518"/>
            <a:ext cx="1579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2"/>
                </a:solidFill>
              </a:rPr>
              <a:t>PingPong</a:t>
            </a:r>
            <a:endParaRPr lang="en-US" altLang="ko-KR" sz="2400" dirty="0">
              <a:solidFill>
                <a:schemeClr val="tx2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tx2"/>
                </a:solidFill>
              </a:rPr>
              <a:t>Game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679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08133" cy="660429"/>
            <a:chOff x="1188881" y="351819"/>
            <a:chExt cx="1608133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08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Table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3B0753-8D24-461D-8219-27F4700D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237" y="341821"/>
            <a:ext cx="5762625" cy="41719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1F1654-0C49-4B21-B5F8-7A69A00B970F}"/>
              </a:ext>
            </a:extLst>
          </p:cNvPr>
          <p:cNvSpPr txBox="1"/>
          <p:nvPr/>
        </p:nvSpPr>
        <p:spPr>
          <a:xfrm>
            <a:off x="749440" y="1256287"/>
            <a:ext cx="4610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테이블 생성자 함수로 윈도우 창에 캔버스 추가</a:t>
            </a:r>
            <a:r>
              <a:rPr lang="en-US" altLang="ko-KR" dirty="0"/>
              <a:t>-&gt; </a:t>
            </a:r>
            <a:r>
              <a:rPr lang="ko-KR" altLang="en-US" dirty="0"/>
              <a:t>캔버스에 </a:t>
            </a:r>
            <a:r>
              <a:rPr lang="ko-KR" altLang="en-US" dirty="0" err="1"/>
              <a:t>네트선</a:t>
            </a:r>
            <a:r>
              <a:rPr lang="ko-KR" altLang="en-US" dirty="0"/>
              <a:t> 생성</a:t>
            </a:r>
            <a:r>
              <a:rPr lang="en-US" altLang="ko-KR" dirty="0"/>
              <a:t>-&gt;</a:t>
            </a:r>
            <a:r>
              <a:rPr lang="ko-KR" altLang="en-US" dirty="0" err="1"/>
              <a:t>득점판</a:t>
            </a:r>
            <a:r>
              <a:rPr lang="ko-KR" altLang="en-US" dirty="0"/>
              <a:t> 생성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37EBF7-5273-45C1-919C-635998EA3775}"/>
              </a:ext>
            </a:extLst>
          </p:cNvPr>
          <p:cNvSpPr txBox="1"/>
          <p:nvPr/>
        </p:nvSpPr>
        <p:spPr>
          <a:xfrm>
            <a:off x="707203" y="2796054"/>
            <a:ext cx="461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 화면에 보일 공</a:t>
            </a:r>
            <a:r>
              <a:rPr lang="en-US" altLang="ko-KR" dirty="0"/>
              <a:t>, </a:t>
            </a:r>
            <a:r>
              <a:rPr lang="ko-KR" altLang="en-US" dirty="0"/>
              <a:t>배트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B1121B-055D-46F6-A82B-A3BB254FA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28" y="4582468"/>
            <a:ext cx="8320346" cy="20024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4A1E13D-4FA4-4013-B95F-81C9443493B4}"/>
              </a:ext>
            </a:extLst>
          </p:cNvPr>
          <p:cNvSpPr txBox="1"/>
          <p:nvPr/>
        </p:nvSpPr>
        <p:spPr>
          <a:xfrm>
            <a:off x="707202" y="3458657"/>
            <a:ext cx="4610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</a:t>
            </a:r>
            <a:r>
              <a:rPr lang="en-US" altLang="ko-KR" dirty="0"/>
              <a:t>, </a:t>
            </a:r>
            <a:r>
              <a:rPr lang="ko-KR" altLang="en-US" dirty="0"/>
              <a:t>배트가 테이블 위해서 움직이도록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화면을 벗어나면 득점판에 점수 갱신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7525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08133" cy="660429"/>
            <a:chOff x="1188881" y="351819"/>
            <a:chExt cx="1608133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08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Ball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82C404E-803D-4865-A777-4B62DF757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49" y="3210577"/>
            <a:ext cx="9115425" cy="3495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122B5C-1D0F-463B-B8A9-C5C301FC7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862" y="244548"/>
            <a:ext cx="5715000" cy="41243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51371E-A98B-4F04-8D3C-D2C4BF543951}"/>
              </a:ext>
            </a:extLst>
          </p:cNvPr>
          <p:cNvSpPr txBox="1"/>
          <p:nvPr/>
        </p:nvSpPr>
        <p:spPr>
          <a:xfrm>
            <a:off x="590843" y="1195754"/>
            <a:ext cx="5242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공의 움직임</a:t>
            </a:r>
            <a:r>
              <a:rPr lang="en-US" altLang="ko-KR" dirty="0">
                <a:solidFill>
                  <a:srgbClr val="002060"/>
                </a:solidFill>
              </a:rPr>
              <a:t>:</a:t>
            </a:r>
          </a:p>
          <a:p>
            <a:r>
              <a:rPr lang="ko-KR" altLang="en-US" dirty="0"/>
              <a:t>공이 현재 </a:t>
            </a:r>
            <a:r>
              <a:rPr lang="ko-KR" altLang="en-US" dirty="0" err="1"/>
              <a:t>위치값에</a:t>
            </a:r>
            <a:r>
              <a:rPr lang="ko-KR" altLang="en-US" dirty="0"/>
              <a:t> </a:t>
            </a:r>
            <a:r>
              <a:rPr lang="ko-KR" altLang="en-US" dirty="0" err="1"/>
              <a:t>속도값을</a:t>
            </a:r>
            <a:r>
              <a:rPr lang="ko-KR" altLang="en-US" dirty="0"/>
              <a:t> 더해 </a:t>
            </a:r>
            <a:r>
              <a:rPr lang="ko-KR" altLang="en-US" dirty="0" err="1"/>
              <a:t>움직도록함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공이 위</a:t>
            </a:r>
            <a:r>
              <a:rPr lang="en-US" altLang="ko-KR" dirty="0"/>
              <a:t>, </a:t>
            </a:r>
            <a:r>
              <a:rPr lang="ko-KR" altLang="en-US" dirty="0"/>
              <a:t>아래벽과 충돌했을 때 반대방향으로 공이 가도록 설정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258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08133" cy="660429"/>
            <a:chOff x="1188881" y="351819"/>
            <a:chExt cx="1608133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08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Bat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122B5C-1D0F-463B-B8A9-C5C301FC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9" y="964548"/>
            <a:ext cx="5715000" cy="4124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949C08-6F57-417B-AE02-60A7341DD67E}"/>
              </a:ext>
            </a:extLst>
          </p:cNvPr>
          <p:cNvSpPr txBox="1"/>
          <p:nvPr/>
        </p:nvSpPr>
        <p:spPr>
          <a:xfrm>
            <a:off x="490138" y="1343671"/>
            <a:ext cx="5267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배트가 위</a:t>
            </a:r>
            <a:r>
              <a:rPr lang="en-US" altLang="ko-KR" dirty="0"/>
              <a:t>,</a:t>
            </a:r>
            <a:r>
              <a:rPr lang="ko-KR" altLang="en-US" dirty="0"/>
              <a:t>아래</a:t>
            </a:r>
            <a:r>
              <a:rPr lang="en-US" altLang="ko-KR" dirty="0"/>
              <a:t>,</a:t>
            </a:r>
            <a:r>
              <a:rPr lang="ko-KR" altLang="en-US" dirty="0"/>
              <a:t>오른쪽</a:t>
            </a:r>
            <a:r>
              <a:rPr lang="en-US" altLang="ko-KR" dirty="0"/>
              <a:t>,</a:t>
            </a:r>
            <a:r>
              <a:rPr lang="ko-KR" altLang="en-US" dirty="0"/>
              <a:t>왼쪽으로 움직이도록 함</a:t>
            </a:r>
            <a:r>
              <a:rPr lang="en-US" altLang="ko-KR" dirty="0"/>
              <a:t>-&gt; </a:t>
            </a:r>
            <a:r>
              <a:rPr lang="ko-KR" altLang="en-US" dirty="0"/>
              <a:t>테이블의 </a:t>
            </a:r>
            <a:r>
              <a:rPr lang="en-US" altLang="ko-KR" dirty="0" err="1"/>
              <a:t>move_item</a:t>
            </a:r>
            <a:r>
              <a:rPr lang="en-US" altLang="ko-KR" dirty="0"/>
              <a:t>()</a:t>
            </a:r>
            <a:r>
              <a:rPr lang="ko-KR" altLang="en-US" dirty="0"/>
              <a:t> 호출에 테이블 위에서 배트가 움직이도록 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A48DFA-BB9E-4CDE-9858-99D53C80E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5" y="2361037"/>
            <a:ext cx="6087379" cy="4535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50B7FF-8960-4400-8399-7CEF6B3626DC}"/>
              </a:ext>
            </a:extLst>
          </p:cNvPr>
          <p:cNvSpPr txBox="1"/>
          <p:nvPr/>
        </p:nvSpPr>
        <p:spPr>
          <a:xfrm>
            <a:off x="394400" y="3478824"/>
            <a:ext cx="409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</a:t>
            </a:r>
            <a:r>
              <a:rPr lang="en-US" altLang="ko-KR" dirty="0"/>
              <a:t>, </a:t>
            </a:r>
            <a:r>
              <a:rPr lang="ko-KR" altLang="en-US" dirty="0"/>
              <a:t>배트의 충돌을 감지 처리 </a:t>
            </a:r>
          </a:p>
        </p:txBody>
      </p:sp>
    </p:spTree>
    <p:extLst>
      <p:ext uri="{BB962C8B-B14F-4D97-AF65-F5344CB8AC3E}">
        <p14:creationId xmlns:p14="http://schemas.microsoft.com/office/powerpoint/2010/main" val="4174475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08133" cy="660429"/>
            <a:chOff x="1188881" y="351819"/>
            <a:chExt cx="1608133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08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5B1962-AA1D-48AC-84B6-E98148276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487" y="490318"/>
            <a:ext cx="5667375" cy="4133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72A21F-D9B8-4866-946D-B88BDCB28672}"/>
              </a:ext>
            </a:extLst>
          </p:cNvPr>
          <p:cNvSpPr txBox="1"/>
          <p:nvPr/>
        </p:nvSpPr>
        <p:spPr>
          <a:xfrm>
            <a:off x="749440" y="1343671"/>
            <a:ext cx="48554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전역변수 초기화</a:t>
            </a:r>
            <a:r>
              <a:rPr lang="en-US" altLang="ko-KR" dirty="0"/>
              <a:t>(</a:t>
            </a:r>
            <a:r>
              <a:rPr lang="ko-KR" altLang="en-US" dirty="0"/>
              <a:t>공의 속도</a:t>
            </a:r>
            <a:r>
              <a:rPr lang="en-US" altLang="ko-KR" dirty="0"/>
              <a:t>,</a:t>
            </a:r>
            <a:r>
              <a:rPr lang="ko-KR" altLang="en-US" dirty="0" err="1"/>
              <a:t>점수판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캔버스 생성</a:t>
            </a:r>
            <a:r>
              <a:rPr lang="en-US" altLang="ko-KR" dirty="0"/>
              <a:t>-&gt; </a:t>
            </a:r>
          </a:p>
          <a:p>
            <a:r>
              <a:rPr lang="ko-KR" altLang="en-US" dirty="0"/>
              <a:t>캔버스 위 가운데 선</a:t>
            </a:r>
            <a:r>
              <a:rPr lang="en-US" altLang="ko-KR" dirty="0"/>
              <a:t>, </a:t>
            </a:r>
            <a:r>
              <a:rPr lang="ko-KR" altLang="en-US" dirty="0"/>
              <a:t>공</a:t>
            </a:r>
            <a:r>
              <a:rPr lang="en-US" altLang="ko-KR" dirty="0"/>
              <a:t>, </a:t>
            </a:r>
            <a:r>
              <a:rPr lang="ko-KR" altLang="en-US" dirty="0"/>
              <a:t>배트 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게임진행</a:t>
            </a:r>
            <a:endParaRPr lang="en-US" altLang="ko-KR" dirty="0"/>
          </a:p>
          <a:p>
            <a:r>
              <a:rPr lang="ko-KR" altLang="en-US" dirty="0"/>
              <a:t>공이 좌우 벽에 충돌했을 때 </a:t>
            </a:r>
            <a:endParaRPr lang="en-US" altLang="ko-KR" dirty="0"/>
          </a:p>
          <a:p>
            <a:r>
              <a:rPr lang="ko-KR" altLang="en-US" dirty="0"/>
              <a:t>공을 멈추고 초기화</a:t>
            </a:r>
            <a:endParaRPr lang="en-US" altLang="ko-KR" dirty="0"/>
          </a:p>
          <a:p>
            <a:r>
              <a:rPr lang="ko-KR" altLang="en-US" dirty="0"/>
              <a:t>배트 위치 초기화</a:t>
            </a:r>
            <a:endParaRPr lang="en-US" altLang="ko-KR" dirty="0"/>
          </a:p>
          <a:p>
            <a:r>
              <a:rPr lang="ko-KR" altLang="en-US" dirty="0" err="1"/>
              <a:t>득점판표시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Talbe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Ball, Bat </a:t>
            </a:r>
            <a:r>
              <a:rPr lang="ko-KR" altLang="en-US" dirty="0"/>
              <a:t>클래스로 인스턴스 생성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5A4C67E-0933-4EA1-BE8D-04D95DCF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307" y="5051901"/>
            <a:ext cx="8738995" cy="1285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441CB7-B607-4666-A1CE-BC4376420CB1}"/>
              </a:ext>
            </a:extLst>
          </p:cNvPr>
          <p:cNvSpPr txBox="1"/>
          <p:nvPr/>
        </p:nvSpPr>
        <p:spPr>
          <a:xfrm>
            <a:off x="749440" y="5461205"/>
            <a:ext cx="3823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배경이미지</a:t>
            </a:r>
            <a:r>
              <a:rPr lang="ko-KR" altLang="en-US" dirty="0"/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207743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51414" cy="660429"/>
            <a:chOff x="1188881" y="351819"/>
            <a:chExt cx="165141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514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F58744-C76F-4BA3-B38F-C4E515865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669" y="1360727"/>
            <a:ext cx="5178853" cy="5224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52C192-1B94-4AD7-B533-7AC26EAFE6CD}"/>
              </a:ext>
            </a:extLst>
          </p:cNvPr>
          <p:cNvSpPr txBox="1"/>
          <p:nvPr/>
        </p:nvSpPr>
        <p:spPr>
          <a:xfrm>
            <a:off x="619789" y="1964267"/>
            <a:ext cx="4883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게임진행 함수 실행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키 이벤트와 함수를 연결시켜 배트를 제어함</a:t>
            </a:r>
          </a:p>
        </p:txBody>
      </p:sp>
    </p:spTree>
    <p:extLst>
      <p:ext uri="{BB962C8B-B14F-4D97-AF65-F5344CB8AC3E}">
        <p14:creationId xmlns:p14="http://schemas.microsoft.com/office/powerpoint/2010/main" val="1158753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85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744029" y="1213875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0946139" y="4152437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7853691" y="1487157"/>
            <a:ext cx="35337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</a:rPr>
              <a:t>- </a:t>
            </a:r>
            <a:r>
              <a:rPr lang="ko-KR" altLang="en-US" sz="1600" dirty="0">
                <a:solidFill>
                  <a:schemeClr val="tx2"/>
                </a:solidFill>
              </a:rPr>
              <a:t>클래스를 나누고 클래스를 </a:t>
            </a:r>
            <a:r>
              <a:rPr lang="en-US" altLang="ko-KR" sz="1600" dirty="0">
                <a:solidFill>
                  <a:schemeClr val="tx2"/>
                </a:solidFill>
              </a:rPr>
              <a:t>Main </a:t>
            </a:r>
            <a:r>
              <a:rPr lang="ko-KR" altLang="en-US" sz="1600" dirty="0">
                <a:solidFill>
                  <a:schemeClr val="tx2"/>
                </a:solidFill>
              </a:rPr>
              <a:t>에서 실행시켜 가독성을 올리고 수정이 용이하게 할 수 있다는 것을 배웠다</a:t>
            </a:r>
            <a:r>
              <a:rPr lang="en-US" altLang="ko-KR" sz="1600" dirty="0">
                <a:solidFill>
                  <a:schemeClr val="tx2"/>
                </a:solidFill>
              </a:rPr>
              <a:t>.</a:t>
            </a:r>
            <a:br>
              <a:rPr lang="en-US" altLang="ko-KR" sz="1600" dirty="0">
                <a:solidFill>
                  <a:schemeClr val="tx2"/>
                </a:solidFill>
              </a:rPr>
            </a:br>
            <a:r>
              <a:rPr lang="en-US" altLang="ko-KR" sz="1600" dirty="0">
                <a:solidFill>
                  <a:schemeClr val="tx2"/>
                </a:solidFill>
              </a:rPr>
              <a:t> </a:t>
            </a:r>
          </a:p>
          <a:p>
            <a:pPr algn="just"/>
            <a:r>
              <a:rPr lang="en-US" altLang="ko-KR" sz="1600" dirty="0">
                <a:solidFill>
                  <a:schemeClr val="tx2"/>
                </a:solidFill>
              </a:rPr>
              <a:t>- </a:t>
            </a:r>
            <a:r>
              <a:rPr lang="ko-KR" altLang="en-US" sz="1600" dirty="0">
                <a:solidFill>
                  <a:schemeClr val="tx2"/>
                </a:solidFill>
              </a:rPr>
              <a:t>생성자 함수를 이용해 인스턴스를 만드는 것을 이해하는 것에 도움이 되었다</a:t>
            </a:r>
            <a:r>
              <a:rPr lang="en-US" altLang="ko-KR" sz="1600" dirty="0">
                <a:solidFill>
                  <a:schemeClr val="tx2"/>
                </a:solidFill>
              </a:rPr>
              <a:t>. </a:t>
            </a:r>
          </a:p>
          <a:p>
            <a:pPr algn="just"/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배트</a:t>
            </a:r>
            <a:r>
              <a:rPr lang="en-US" altLang="ko-KR" sz="1600" dirty="0">
                <a:solidFill>
                  <a:schemeClr val="tx2"/>
                </a:solidFill>
              </a:rPr>
              <a:t>,</a:t>
            </a:r>
            <a:r>
              <a:rPr lang="ko-KR" altLang="en-US" sz="1600" dirty="0">
                <a:solidFill>
                  <a:schemeClr val="tx2"/>
                </a:solidFill>
              </a:rPr>
              <a:t>공</a:t>
            </a:r>
            <a:r>
              <a:rPr lang="en-US" altLang="ko-KR" sz="1600" dirty="0">
                <a:solidFill>
                  <a:schemeClr val="tx2"/>
                </a:solidFill>
              </a:rPr>
              <a:t>,</a:t>
            </a:r>
            <a:r>
              <a:rPr lang="ko-KR" altLang="en-US" sz="1600" dirty="0">
                <a:solidFill>
                  <a:schemeClr val="tx2"/>
                </a:solidFill>
              </a:rPr>
              <a:t>테이블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게임 진행 함수 등 함수를 </a:t>
            </a:r>
            <a:r>
              <a:rPr lang="ko-KR" altLang="en-US" sz="1600" dirty="0" err="1">
                <a:solidFill>
                  <a:schemeClr val="tx2"/>
                </a:solidFill>
              </a:rPr>
              <a:t>연관지어</a:t>
            </a:r>
            <a:r>
              <a:rPr lang="ko-KR" altLang="en-US" sz="1600" dirty="0">
                <a:solidFill>
                  <a:schemeClr val="tx2"/>
                </a:solidFill>
              </a:rPr>
              <a:t> 생각하고 로직을 </a:t>
            </a:r>
            <a:r>
              <a:rPr lang="ko-KR" altLang="en-US" sz="1600" dirty="0" err="1">
                <a:solidFill>
                  <a:schemeClr val="tx2"/>
                </a:solidFill>
              </a:rPr>
              <a:t>이해하고만들어야</a:t>
            </a:r>
            <a:r>
              <a:rPr lang="ko-KR" altLang="en-US" sz="1600" dirty="0">
                <a:solidFill>
                  <a:schemeClr val="tx2"/>
                </a:solidFill>
              </a:rPr>
              <a:t> 하는 것이 어려웠다</a:t>
            </a:r>
            <a:r>
              <a:rPr lang="en-US" altLang="ko-KR" sz="1600" dirty="0">
                <a:solidFill>
                  <a:schemeClr val="tx2"/>
                </a:solidFill>
              </a:rPr>
              <a:t>.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04194" y="3022600"/>
            <a:ext cx="40607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O</a:t>
            </a:r>
            <a:r>
              <a:rPr lang="en-US" altLang="ko-KR" sz="8000" b="1" dirty="0">
                <a:solidFill>
                  <a:schemeClr val="accent2"/>
                </a:solidFill>
              </a:rPr>
              <a:t>pinion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004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003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480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My Personal Game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03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2600" y="2036242"/>
            <a:ext cx="341370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앞에서 배운 클래스</a:t>
            </a:r>
            <a:r>
              <a:rPr lang="en-US" altLang="ko-KR" sz="1600" dirty="0">
                <a:solidFill>
                  <a:schemeClr val="tx2"/>
                </a:solidFill>
              </a:rPr>
              <a:t>,  </a:t>
            </a:r>
            <a:r>
              <a:rPr lang="ko-KR" altLang="en-US" sz="1600" dirty="0" err="1">
                <a:solidFill>
                  <a:schemeClr val="tx2"/>
                </a:solidFill>
              </a:rPr>
              <a:t>생성자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함수의 이용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객체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배열을 응용해 게임에 </a:t>
            </a:r>
            <a:r>
              <a:rPr lang="ko-KR" altLang="en-US" sz="1600" dirty="0" err="1">
                <a:solidFill>
                  <a:schemeClr val="tx2"/>
                </a:solidFill>
              </a:rPr>
              <a:t>적용시켜보기</a:t>
            </a:r>
            <a:r>
              <a:rPr lang="ko-KR" altLang="en-US" sz="1600" dirty="0">
                <a:solidFill>
                  <a:schemeClr val="tx2"/>
                </a:solidFill>
              </a:rPr>
              <a:t> </a:t>
            </a:r>
            <a:endParaRPr lang="en-US" altLang="ko-KR" sz="1200" dirty="0">
              <a:solidFill>
                <a:schemeClr val="tx2"/>
              </a:solidFill>
            </a:endParaRPr>
          </a:p>
          <a:p>
            <a:pPr algn="just"/>
            <a:endParaRPr lang="ko-KR" altLang="en-US" sz="1200" dirty="0">
              <a:solidFill>
                <a:schemeClr val="tx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09446" y="144034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기획의도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161674" y="2039673"/>
            <a:ext cx="3413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</a:rPr>
              <a:t>- </a:t>
            </a:r>
            <a:r>
              <a:rPr lang="ko-KR" altLang="en-US" sz="1600" dirty="0">
                <a:solidFill>
                  <a:schemeClr val="tx2"/>
                </a:solidFill>
              </a:rPr>
              <a:t>앞에서 만든 핑퐁게임을 응용해 나만의 게임을 만들자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</a:rPr>
              <a:t>- </a:t>
            </a:r>
            <a:r>
              <a:rPr lang="ko-KR" altLang="en-US" sz="1600" dirty="0">
                <a:solidFill>
                  <a:schemeClr val="tx2"/>
                </a:solidFill>
              </a:rPr>
              <a:t>크리스마스 시즌을 맞아 미니게임을 통해 크리스마스 메시지를 전달하고자 함 </a:t>
            </a:r>
            <a:endParaRPr lang="en-US" altLang="ko-KR" sz="1600" dirty="0">
              <a:solidFill>
                <a:schemeClr val="tx2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18266" y="1443776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1814" y="4833368"/>
            <a:ext cx="34137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</a:rPr>
              <a:t>- Python </a:t>
            </a:r>
          </a:p>
          <a:p>
            <a:pPr algn="just"/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48661" y="423747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개발환경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955985" cy="660429"/>
            <a:chOff x="1188881" y="351819"/>
            <a:chExt cx="1955985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Personal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9559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프로젝트 개요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52755" y="4833368"/>
            <a:ext cx="34137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게임 </a:t>
            </a:r>
            <a:r>
              <a:rPr lang="en-US" altLang="ko-KR" sz="1600" dirty="0">
                <a:solidFill>
                  <a:schemeClr val="tx2"/>
                </a:solidFill>
              </a:rPr>
              <a:t>UI </a:t>
            </a:r>
            <a:r>
              <a:rPr lang="ko-KR" altLang="en-US" sz="1600" dirty="0">
                <a:solidFill>
                  <a:schemeClr val="tx2"/>
                </a:solidFill>
              </a:rPr>
              <a:t>설정</a:t>
            </a:r>
            <a:br>
              <a:rPr lang="en-US" altLang="ko-KR" sz="1600" dirty="0">
                <a:solidFill>
                  <a:schemeClr val="tx2"/>
                </a:solidFill>
              </a:rPr>
            </a:b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배경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볼의 디자인 구상</a:t>
            </a:r>
            <a:br>
              <a:rPr lang="en-US" altLang="ko-KR" sz="1600" dirty="0">
                <a:solidFill>
                  <a:schemeClr val="tx2"/>
                </a:solidFill>
              </a:rPr>
            </a:b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핑퐁게임을 토대로 게임의 완성도를 높이고자 함 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7379" y="42374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3785829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3" name="다이아몬드 22"/>
          <p:cNvSpPr/>
          <p:nvPr/>
        </p:nvSpPr>
        <p:spPr>
          <a:xfrm>
            <a:off x="1318109" y="2422920"/>
            <a:ext cx="2547791" cy="2547791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다이아몬드 23"/>
          <p:cNvSpPr/>
          <p:nvPr/>
        </p:nvSpPr>
        <p:spPr>
          <a:xfrm>
            <a:off x="6579366" y="2422920"/>
            <a:ext cx="2547791" cy="2547791"/>
          </a:xfrm>
          <a:prstGeom prst="diamond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다이아몬드 25"/>
          <p:cNvSpPr/>
          <p:nvPr/>
        </p:nvSpPr>
        <p:spPr>
          <a:xfrm>
            <a:off x="3930284" y="2422920"/>
            <a:ext cx="2547791" cy="2547791"/>
          </a:xfrm>
          <a:prstGeom prst="diamond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다이아몬드 16"/>
          <p:cNvSpPr/>
          <p:nvPr/>
        </p:nvSpPr>
        <p:spPr>
          <a:xfrm>
            <a:off x="9228448" y="2422920"/>
            <a:ext cx="2547791" cy="2547791"/>
          </a:xfrm>
          <a:prstGeom prst="diamond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033408" y="3496760"/>
            <a:ext cx="1694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2"/>
                </a:solidFill>
              </a:rPr>
              <a:t>My Personal</a:t>
            </a:r>
            <a:br>
              <a:rPr lang="en-US" altLang="ko-KR" sz="2000" b="1" dirty="0">
                <a:solidFill>
                  <a:schemeClr val="tx2"/>
                </a:solidFill>
              </a:rPr>
            </a:br>
            <a:r>
              <a:rPr lang="en-US" altLang="ko-KR" sz="2000" b="1" dirty="0">
                <a:solidFill>
                  <a:schemeClr val="tx2"/>
                </a:solidFill>
              </a:rPr>
              <a:t>game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26329" y="3518304"/>
            <a:ext cx="1552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Analysis of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Big Data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37870" y="3535848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Mini Photoshop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02490" y="3505925"/>
            <a:ext cx="1383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2"/>
                </a:solidFill>
              </a:rPr>
              <a:t>PingPong</a:t>
            </a:r>
            <a:br>
              <a:rPr lang="en-US" altLang="ko-KR" sz="2000" b="1" dirty="0">
                <a:solidFill>
                  <a:schemeClr val="tx2"/>
                </a:solidFill>
              </a:rPr>
            </a:br>
            <a:r>
              <a:rPr lang="en-US" altLang="ko-KR" sz="2000" b="1" dirty="0">
                <a:solidFill>
                  <a:schemeClr val="tx2"/>
                </a:solidFill>
              </a:rPr>
              <a:t>Game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204176" cy="660429"/>
            <a:chOff x="1188881" y="351819"/>
            <a:chExt cx="1204176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20417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Projects</a:t>
              </a:r>
              <a:endParaRPr lang="ko-KR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69369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188881" y="351819"/>
            <a:ext cx="1840568" cy="660429"/>
            <a:chOff x="1188881" y="351819"/>
            <a:chExt cx="1840568" cy="660429"/>
          </a:xfrm>
        </p:grpSpPr>
        <p:sp>
          <p:nvSpPr>
            <p:cNvPr id="10" name="TextBox 9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Personal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8881" y="581361"/>
              <a:ext cx="1391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전체 설계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671099" y="1966751"/>
            <a:ext cx="4840178" cy="4324351"/>
            <a:chOff x="3222624" y="1597024"/>
            <a:chExt cx="4840178" cy="4324351"/>
          </a:xfrm>
        </p:grpSpPr>
        <p:sp>
          <p:nvSpPr>
            <p:cNvPr id="2" name="타원 1"/>
            <p:cNvSpPr/>
            <p:nvPr/>
          </p:nvSpPr>
          <p:spPr>
            <a:xfrm>
              <a:off x="3222624" y="1597024"/>
              <a:ext cx="2809875" cy="2809875"/>
            </a:xfrm>
            <a:prstGeom prst="ellipse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252927" y="1597025"/>
              <a:ext cx="2809875" cy="2809875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4314660" y="3111500"/>
              <a:ext cx="2809875" cy="2809875"/>
            </a:xfrm>
            <a:prstGeom prst="ellipse">
              <a:avLst/>
            </a:prstGeom>
            <a:solidFill>
              <a:schemeClr val="accent3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896085" y="3023885"/>
            <a:ext cx="2362992" cy="1878365"/>
            <a:chOff x="88257" y="3738357"/>
            <a:chExt cx="2362992" cy="1878365"/>
          </a:xfrm>
        </p:grpSpPr>
        <p:sp>
          <p:nvSpPr>
            <p:cNvPr id="14" name="TextBox 13"/>
            <p:cNvSpPr txBox="1"/>
            <p:nvPr/>
          </p:nvSpPr>
          <p:spPr>
            <a:xfrm>
              <a:off x="102324" y="3738357"/>
              <a:ext cx="1521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2"/>
                  </a:solidFill>
                </a:rPr>
                <a:t>Class ball</a:t>
              </a:r>
              <a:endParaRPr lang="ko-KR" alt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257" y="4231727"/>
              <a:ext cx="23629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공의 초기위치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시작 방향이 랜덤으로 지정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움직임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움직임 종료 함수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ko-KR" alt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49440" y="2401286"/>
            <a:ext cx="2599007" cy="2082802"/>
            <a:chOff x="93908" y="3859177"/>
            <a:chExt cx="1948404" cy="842736"/>
          </a:xfrm>
        </p:grpSpPr>
        <p:sp>
          <p:nvSpPr>
            <p:cNvPr id="22" name="TextBox 21"/>
            <p:cNvSpPr txBox="1"/>
            <p:nvPr/>
          </p:nvSpPr>
          <p:spPr>
            <a:xfrm>
              <a:off x="93908" y="3859177"/>
              <a:ext cx="1578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Class Table 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3908" y="4066803"/>
              <a:ext cx="1948404" cy="63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생성자함수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캔버스를 붙임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-&gt; </a:t>
              </a:r>
              <a:r>
                <a:rPr lang="ko-KR" altLang="en-US" sz="1200" dirty="0">
                  <a:solidFill>
                    <a:schemeClr val="tx2"/>
                  </a:solidFill>
                </a:rPr>
                <a:t>캔버스위에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네트선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득점판생성</a:t>
              </a:r>
              <a:r>
                <a:rPr lang="ko-KR" altLang="en-US" sz="1200" dirty="0">
                  <a:solidFill>
                    <a:schemeClr val="tx2"/>
                  </a:solidFill>
                </a:rPr>
                <a:t>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테이블 위 공을 그리는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테이블 위 배트를 그리는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아이템</a:t>
              </a:r>
              <a:r>
                <a:rPr lang="en-US" altLang="ko-KR" sz="1200" dirty="0">
                  <a:solidFill>
                    <a:schemeClr val="tx2"/>
                  </a:solidFill>
                </a:rPr>
                <a:t>(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</a:t>
              </a:r>
              <a:r>
                <a:rPr lang="en-US" altLang="ko-KR" sz="1200" dirty="0">
                  <a:solidFill>
                    <a:schemeClr val="tx2"/>
                  </a:solidFill>
                </a:rPr>
                <a:t>,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</a:t>
              </a:r>
              <a:r>
                <a:rPr lang="en-US" altLang="ko-KR" sz="1200" dirty="0">
                  <a:solidFill>
                    <a:schemeClr val="tx2"/>
                  </a:solidFill>
                </a:rPr>
                <a:t>)</a:t>
              </a:r>
              <a:r>
                <a:rPr lang="ko-KR" altLang="en-US" sz="1200" dirty="0">
                  <a:solidFill>
                    <a:schemeClr val="tx2"/>
                  </a:solidFill>
                </a:rPr>
                <a:t>이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득점판</a:t>
              </a:r>
              <a:r>
                <a:rPr lang="ko-KR" altLang="en-US" sz="1200" dirty="0">
                  <a:solidFill>
                    <a:schemeClr val="tx2"/>
                  </a:solidFill>
                </a:rPr>
                <a:t> 갱신 함수 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801611" y="4805050"/>
            <a:ext cx="2050527" cy="1942210"/>
            <a:chOff x="93908" y="3859177"/>
            <a:chExt cx="2050527" cy="1942210"/>
          </a:xfrm>
        </p:grpSpPr>
        <p:sp>
          <p:nvSpPr>
            <p:cNvPr id="25" name="TextBox 24"/>
            <p:cNvSpPr txBox="1"/>
            <p:nvPr/>
          </p:nvSpPr>
          <p:spPr>
            <a:xfrm>
              <a:off x="93908" y="3859177"/>
              <a:ext cx="12538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Class bat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2325" y="4231727"/>
              <a:ext cx="204211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위로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아래로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왼쪽으로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오른쪽으로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공과 배트 충돌 처리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초기위치값</a:t>
              </a:r>
              <a:r>
                <a:rPr lang="ko-KR" altLang="en-US" sz="1200" dirty="0">
                  <a:solidFill>
                    <a:schemeClr val="tx2"/>
                  </a:solidFill>
                </a:rPr>
                <a:t> 저장 함수</a:t>
              </a:r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2818764" y="2601334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856989" y="5005105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34972" y="3242226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359EB9C-A0B1-43C5-876F-A658949B4751}"/>
              </a:ext>
            </a:extLst>
          </p:cNvPr>
          <p:cNvGrpSpPr/>
          <p:nvPr/>
        </p:nvGrpSpPr>
        <p:grpSpPr>
          <a:xfrm>
            <a:off x="6248708" y="292653"/>
            <a:ext cx="2854543" cy="2407292"/>
            <a:chOff x="82395" y="3836221"/>
            <a:chExt cx="1987928" cy="203309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32CEE8-9915-4E82-A4B5-3BB538F0D68B}"/>
                </a:ext>
              </a:extLst>
            </p:cNvPr>
            <p:cNvSpPr txBox="1"/>
            <p:nvPr/>
          </p:nvSpPr>
          <p:spPr>
            <a:xfrm>
              <a:off x="82395" y="3836221"/>
              <a:ext cx="515975" cy="337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Main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B59165-8FE1-42C5-B63E-8F382E7AF720}"/>
                </a:ext>
              </a:extLst>
            </p:cNvPr>
            <p:cNvSpPr txBox="1"/>
            <p:nvPr/>
          </p:nvSpPr>
          <p:spPr>
            <a:xfrm>
              <a:off x="121919" y="4231727"/>
              <a:ext cx="1948404" cy="163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만든 각각의 함수를 </a:t>
              </a:r>
              <a:r>
                <a:rPr lang="en-US" altLang="ko-KR" sz="1200" dirty="0">
                  <a:solidFill>
                    <a:schemeClr val="tx2"/>
                  </a:solidFill>
                </a:rPr>
                <a:t>import</a:t>
              </a: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전역변수 초기화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게임 진행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벽돌리스트 만드는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벽돌 제거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배경 이미지 설정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키 이벤트와 함수 연결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테이블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</a:t>
              </a:r>
              <a:r>
                <a:rPr lang="en-US" altLang="ko-KR" sz="1200" dirty="0">
                  <a:solidFill>
                    <a:schemeClr val="tx2"/>
                  </a:solidFill>
                </a:rPr>
                <a:t>,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 인스턴스 생성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키 이벤트와 함수 연결 </a:t>
              </a: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22D207B-E9AB-47D2-9391-63303BFE1EFF}"/>
              </a:ext>
            </a:extLst>
          </p:cNvPr>
          <p:cNvCxnSpPr>
            <a:cxnSpLocks/>
          </p:cNvCxnSpPr>
          <p:nvPr/>
        </p:nvCxnSpPr>
        <p:spPr>
          <a:xfrm flipH="1">
            <a:off x="5946670" y="709916"/>
            <a:ext cx="187342" cy="253231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FB5C204-0BEA-4E1E-9B5F-43C8DEB88886}"/>
              </a:ext>
            </a:extLst>
          </p:cNvPr>
          <p:cNvSpPr txBox="1"/>
          <p:nvPr/>
        </p:nvSpPr>
        <p:spPr>
          <a:xfrm>
            <a:off x="5301558" y="3263518"/>
            <a:ext cx="1579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My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Pesonal</a:t>
            </a:r>
            <a:r>
              <a:rPr lang="en-US" altLang="ko-KR" sz="2400" b="1" dirty="0"/>
              <a:t> </a:t>
            </a:r>
          </a:p>
          <a:p>
            <a:pPr algn="ctr"/>
            <a:r>
              <a:rPr lang="en-US" altLang="ko-KR" sz="2400" b="1" dirty="0"/>
              <a:t>Game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78099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83849" cy="660429"/>
            <a:chOff x="1188881" y="351819"/>
            <a:chExt cx="1883849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838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 Personal Game</a:t>
              </a:r>
              <a:r>
                <a:rPr lang="ko-KR" altLang="en-US" sz="1200" dirty="0"/>
                <a:t> 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391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전체 구성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32" y="366963"/>
            <a:ext cx="4855104" cy="62463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11397" y="581361"/>
            <a:ext cx="185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Table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A24C5-0B19-48DF-9A69-1BF1DD5C9BB9}"/>
              </a:ext>
            </a:extLst>
          </p:cNvPr>
          <p:cNvSpPr txBox="1"/>
          <p:nvPr/>
        </p:nvSpPr>
        <p:spPr>
          <a:xfrm>
            <a:off x="2403944" y="5418617"/>
            <a:ext cx="111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3D13EE-04FF-42A9-830D-4E7D09D56C34}"/>
              </a:ext>
            </a:extLst>
          </p:cNvPr>
          <p:cNvSpPr txBox="1"/>
          <p:nvPr/>
        </p:nvSpPr>
        <p:spPr>
          <a:xfrm>
            <a:off x="2403944" y="1439383"/>
            <a:ext cx="185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Bricks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919FF3-989A-4401-95D0-EBCAAEB6119E}"/>
              </a:ext>
            </a:extLst>
          </p:cNvPr>
          <p:cNvSpPr txBox="1"/>
          <p:nvPr/>
        </p:nvSpPr>
        <p:spPr>
          <a:xfrm>
            <a:off x="9429168" y="4501874"/>
            <a:ext cx="185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Ball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620F555-2FE0-4E01-9BDA-F8C8615A777F}"/>
              </a:ext>
            </a:extLst>
          </p:cNvPr>
          <p:cNvCxnSpPr>
            <a:cxnSpLocks/>
          </p:cNvCxnSpPr>
          <p:nvPr/>
        </p:nvCxnSpPr>
        <p:spPr>
          <a:xfrm flipH="1">
            <a:off x="6939643" y="4686300"/>
            <a:ext cx="22370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E494CD1-FE83-4876-8A52-3C75CC73E605}"/>
              </a:ext>
            </a:extLst>
          </p:cNvPr>
          <p:cNvCxnSpPr/>
          <p:nvPr/>
        </p:nvCxnSpPr>
        <p:spPr>
          <a:xfrm>
            <a:off x="3298371" y="1632857"/>
            <a:ext cx="8936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91E6313-A358-4D2A-A704-ABE71FBA64BC}"/>
              </a:ext>
            </a:extLst>
          </p:cNvPr>
          <p:cNvCxnSpPr>
            <a:cxnSpLocks/>
          </p:cNvCxnSpPr>
          <p:nvPr/>
        </p:nvCxnSpPr>
        <p:spPr>
          <a:xfrm>
            <a:off x="3298371" y="5793392"/>
            <a:ext cx="2253343" cy="1175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119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955985" cy="660429"/>
            <a:chOff x="1188881" y="351819"/>
            <a:chExt cx="1955985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Personal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9559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프로젝트 개요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61A6113-19FB-42BE-9593-B7B88F4F6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8" y="2931247"/>
            <a:ext cx="7316129" cy="37897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836" y="660805"/>
            <a:ext cx="4275092" cy="5500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BDB40E-217D-4A6A-9981-3CFB0846134C}"/>
              </a:ext>
            </a:extLst>
          </p:cNvPr>
          <p:cNvSpPr txBox="1"/>
          <p:nvPr/>
        </p:nvSpPr>
        <p:spPr>
          <a:xfrm>
            <a:off x="619789" y="1216255"/>
            <a:ext cx="593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배열을 이용해 벽돌리스트</a:t>
            </a:r>
            <a:r>
              <a:rPr lang="en-US" altLang="ko-KR" dirty="0"/>
              <a:t>(4X7)</a:t>
            </a:r>
            <a:r>
              <a:rPr lang="ko-KR" altLang="en-US" dirty="0"/>
              <a:t> 생성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D459AD-6921-453D-9224-6E9B23547EA0}"/>
              </a:ext>
            </a:extLst>
          </p:cNvPr>
          <p:cNvSpPr txBox="1"/>
          <p:nvPr/>
        </p:nvSpPr>
        <p:spPr>
          <a:xfrm>
            <a:off x="619789" y="1618389"/>
            <a:ext cx="5933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배경이미지</a:t>
            </a:r>
            <a:r>
              <a:rPr lang="ko-KR" altLang="en-US" dirty="0"/>
              <a:t> 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루돌프 코를 공으로 </a:t>
            </a:r>
            <a:r>
              <a:rPr lang="en-US" altLang="ko-KR" dirty="0"/>
              <a:t>Play</a:t>
            </a:r>
            <a:r>
              <a:rPr lang="ko-KR" altLang="en-US" dirty="0"/>
              <a:t>함 </a:t>
            </a:r>
          </a:p>
        </p:txBody>
      </p:sp>
    </p:spTree>
    <p:extLst>
      <p:ext uri="{BB962C8B-B14F-4D97-AF65-F5344CB8AC3E}">
        <p14:creationId xmlns:p14="http://schemas.microsoft.com/office/powerpoint/2010/main" val="3397821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840568" cy="660429"/>
            <a:chOff x="1188881" y="351819"/>
            <a:chExt cx="1840568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Personal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7970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main</a:t>
              </a:r>
              <a:endParaRPr lang="ko-KR" altLang="en-US" sz="2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36698" y="4117062"/>
            <a:ext cx="5060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벽돌이 </a:t>
            </a:r>
            <a:r>
              <a:rPr lang="en-US" altLang="ko-KR" dirty="0"/>
              <a:t>14</a:t>
            </a:r>
            <a:r>
              <a:rPr lang="ko-KR" altLang="en-US" dirty="0"/>
              <a:t>개보다 적게 남았을 때 위 쪽에</a:t>
            </a:r>
            <a:endParaRPr lang="en-US" altLang="ko-KR" dirty="0"/>
          </a:p>
          <a:p>
            <a:r>
              <a:rPr lang="en-US" altLang="ko-KR" dirty="0"/>
              <a:t>Happy Christmas</a:t>
            </a:r>
            <a:r>
              <a:rPr lang="ko-KR" altLang="en-US" dirty="0"/>
              <a:t> 글자가 차례대로 나타나게 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E4C9AD-5336-49BF-A33B-6337A931C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052" y="323244"/>
            <a:ext cx="6572250" cy="3028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08AEAA-92AD-47ED-9318-FFA8EDB7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527" y="2229462"/>
            <a:ext cx="6581775" cy="42761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DC5D58-5F87-4725-971E-1354A6E74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38" y="3352649"/>
            <a:ext cx="7258050" cy="5238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BD4BEE-9996-4373-8526-31A114566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38" y="5029938"/>
            <a:ext cx="5734050" cy="9810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59DA60-5C62-4DE2-9877-8C2C62141835}"/>
              </a:ext>
            </a:extLst>
          </p:cNvPr>
          <p:cNvSpPr txBox="1"/>
          <p:nvPr/>
        </p:nvSpPr>
        <p:spPr>
          <a:xfrm>
            <a:off x="405082" y="2797100"/>
            <a:ext cx="334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글자 배열 생성</a:t>
            </a:r>
          </a:p>
        </p:txBody>
      </p:sp>
    </p:spTree>
    <p:extLst>
      <p:ext uri="{BB962C8B-B14F-4D97-AF65-F5344CB8AC3E}">
        <p14:creationId xmlns:p14="http://schemas.microsoft.com/office/powerpoint/2010/main" val="2005982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840568" cy="660429"/>
            <a:chOff x="1188881" y="351819"/>
            <a:chExt cx="1840568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Personal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7970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main</a:t>
              </a:r>
              <a:endParaRPr lang="ko-KR" altLang="en-US" sz="2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0138" y="2778258"/>
            <a:ext cx="370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벽돌과 공이 충돌했을 때 공의 색이 랜덤으로 바뀌도록 지정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E4C9AD-5336-49BF-A33B-6337A931C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842" y="490318"/>
            <a:ext cx="6572250" cy="3028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22C5734-52FF-4A66-A2FC-0A0A4FD32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3894326"/>
            <a:ext cx="11239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26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40568" cy="660429"/>
            <a:chOff x="1188881" y="351819"/>
            <a:chExt cx="1840568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 Personal 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302" y="628818"/>
            <a:ext cx="4837232" cy="62324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0138" y="1652818"/>
            <a:ext cx="205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마지막 화면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E59445-BC0A-47E8-B1E4-B3179ADD3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349" y="628818"/>
            <a:ext cx="4769880" cy="613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53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8596"/>
          <a:stretch/>
        </p:blipFill>
        <p:spPr>
          <a:xfrm>
            <a:off x="0" y="-16329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149001" y="750718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0727417" y="4152437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149002" y="858232"/>
            <a:ext cx="312451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</a:rPr>
              <a:t>- </a:t>
            </a:r>
            <a:r>
              <a:rPr lang="en-US" altLang="ko-KR" sz="1600" dirty="0" err="1">
                <a:solidFill>
                  <a:schemeClr val="tx2"/>
                </a:solidFill>
              </a:rPr>
              <a:t>PingPong</a:t>
            </a:r>
            <a:r>
              <a:rPr lang="ko-KR" altLang="en-US" sz="1600" dirty="0">
                <a:solidFill>
                  <a:schemeClr val="tx2"/>
                </a:solidFill>
              </a:rPr>
              <a:t>게임에서 배열을 이용해 벽돌을 생성하고 랜덤함수를 이용해 공의 색을 바꿔보았다</a:t>
            </a:r>
            <a:r>
              <a:rPr lang="en-US" altLang="ko-KR" sz="1600" dirty="0">
                <a:solidFill>
                  <a:schemeClr val="tx2"/>
                </a:solidFill>
              </a:rPr>
              <a:t>.</a:t>
            </a:r>
            <a:br>
              <a:rPr lang="en-US" altLang="ko-KR" sz="1600" dirty="0">
                <a:solidFill>
                  <a:schemeClr val="tx2"/>
                </a:solidFill>
              </a:rPr>
            </a:br>
            <a:br>
              <a:rPr lang="en-US" altLang="ko-KR" sz="1600" dirty="0">
                <a:solidFill>
                  <a:schemeClr val="tx2"/>
                </a:solidFill>
              </a:rPr>
            </a:br>
            <a:r>
              <a:rPr lang="en-US" altLang="ko-KR" sz="1600" dirty="0">
                <a:solidFill>
                  <a:schemeClr val="tx2"/>
                </a:solidFill>
              </a:rPr>
              <a:t> - </a:t>
            </a:r>
            <a:r>
              <a:rPr lang="ko-KR" altLang="en-US" sz="1600" dirty="0">
                <a:solidFill>
                  <a:schemeClr val="tx2"/>
                </a:solidFill>
              </a:rPr>
              <a:t>어려운 게임보다는 게임 후 마음이 </a:t>
            </a:r>
            <a:r>
              <a:rPr lang="ko-KR" altLang="en-US" sz="1600" dirty="0" err="1">
                <a:solidFill>
                  <a:schemeClr val="tx2"/>
                </a:solidFill>
              </a:rPr>
              <a:t>따뜻해지는</a:t>
            </a:r>
            <a:r>
              <a:rPr lang="ko-KR" altLang="en-US" sz="1600" dirty="0">
                <a:solidFill>
                  <a:schemeClr val="tx2"/>
                </a:solidFill>
              </a:rPr>
              <a:t> 게임을 만들고 싶었다</a:t>
            </a:r>
            <a:r>
              <a:rPr lang="en-US" altLang="ko-KR" sz="1600" dirty="0">
                <a:solidFill>
                  <a:schemeClr val="tx2"/>
                </a:solidFill>
              </a:rPr>
              <a:t>.</a:t>
            </a:r>
            <a:r>
              <a:rPr lang="ko-KR" altLang="en-US" sz="1600" dirty="0">
                <a:solidFill>
                  <a:schemeClr val="tx2"/>
                </a:solidFill>
              </a:rPr>
              <a:t> 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배트</a:t>
            </a:r>
            <a:r>
              <a:rPr lang="en-US" altLang="ko-KR" sz="1600" dirty="0">
                <a:solidFill>
                  <a:schemeClr val="tx2"/>
                </a:solidFill>
              </a:rPr>
              <a:t>,</a:t>
            </a:r>
            <a:r>
              <a:rPr lang="ko-KR" altLang="en-US" sz="1600" dirty="0">
                <a:solidFill>
                  <a:schemeClr val="tx2"/>
                </a:solidFill>
              </a:rPr>
              <a:t>공</a:t>
            </a:r>
            <a:r>
              <a:rPr lang="en-US" altLang="ko-KR" sz="1600" dirty="0">
                <a:solidFill>
                  <a:schemeClr val="tx2"/>
                </a:solidFill>
              </a:rPr>
              <a:t>,</a:t>
            </a:r>
            <a:r>
              <a:rPr lang="ko-KR" altLang="en-US" sz="1600" dirty="0">
                <a:solidFill>
                  <a:schemeClr val="tx2"/>
                </a:solidFill>
              </a:rPr>
              <a:t>테이블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게임 진행 여러가지 부분을 연관해서 만들어야 하는 것이 어려웠다</a:t>
            </a:r>
            <a:r>
              <a:rPr lang="en-US" altLang="ko-KR" sz="1600" dirty="0">
                <a:solidFill>
                  <a:schemeClr val="tx2"/>
                </a:solidFill>
              </a:rPr>
              <a:t>. </a:t>
            </a:r>
            <a:br>
              <a:rPr lang="en-US" altLang="ko-KR" sz="1600" dirty="0">
                <a:solidFill>
                  <a:schemeClr val="tx2"/>
                </a:solidFill>
              </a:rPr>
            </a:b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한가지를 구현하면 다른 부분에서 생각지도 못한 오류가 생겨 처리하는 것이 어려웠다</a:t>
            </a:r>
            <a:r>
              <a:rPr lang="en-US" altLang="ko-KR" sz="1600" dirty="0">
                <a:solidFill>
                  <a:schemeClr val="tx2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tx2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04194" y="3022600"/>
            <a:ext cx="40607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O</a:t>
            </a:r>
            <a:r>
              <a:rPr lang="en-US" altLang="ko-KR" sz="8000" b="1" dirty="0">
                <a:solidFill>
                  <a:schemeClr val="accent2"/>
                </a:solidFill>
              </a:rPr>
              <a:t>pinion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754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004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676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Analysis of Big Data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126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638317" y="2217220"/>
            <a:ext cx="7308593" cy="1442610"/>
            <a:chOff x="1468544" y="2902684"/>
            <a:chExt cx="9254912" cy="1796907"/>
          </a:xfrm>
        </p:grpSpPr>
        <p:sp>
          <p:nvSpPr>
            <p:cNvPr id="7" name="모서리가 둥근 직사각형 6"/>
            <p:cNvSpPr/>
            <p:nvPr/>
          </p:nvSpPr>
          <p:spPr>
            <a:xfrm rot="2700000">
              <a:off x="1468544" y="2902689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2700000">
              <a:off x="5197549" y="2902687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2700000">
              <a:off x="8926554" y="2902684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화살표 연결선 2"/>
          <p:cNvCxnSpPr/>
          <p:nvPr/>
        </p:nvCxnSpPr>
        <p:spPr>
          <a:xfrm>
            <a:off x="4581344" y="2938521"/>
            <a:ext cx="699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49489" y="4509594"/>
            <a:ext cx="258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solidFill>
                  <a:schemeClr val="tx2"/>
                </a:solidFill>
              </a:rPr>
              <a:t>-</a:t>
            </a:r>
            <a:r>
              <a:rPr lang="ko-KR" altLang="en-US" b="1" dirty="0">
                <a:solidFill>
                  <a:schemeClr val="tx2"/>
                </a:solidFill>
              </a:rPr>
              <a:t>데이터 기초 정보 탐색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80879" y="4509594"/>
            <a:ext cx="2023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solidFill>
                  <a:schemeClr val="tx2"/>
                </a:solidFill>
              </a:rPr>
              <a:t>-</a:t>
            </a:r>
            <a:r>
              <a:rPr lang="ko-KR" altLang="en-US" b="1" dirty="0">
                <a:solidFill>
                  <a:schemeClr val="tx2"/>
                </a:solidFill>
              </a:rPr>
              <a:t>인사이트 발견</a:t>
            </a:r>
            <a:endParaRPr lang="en-US" altLang="ko-KR" b="1" dirty="0">
              <a:solidFill>
                <a:schemeClr val="tx2"/>
              </a:solidFill>
            </a:endParaRPr>
          </a:p>
          <a:p>
            <a:pPr algn="just"/>
            <a:r>
              <a:rPr lang="en-US" altLang="ko-KR" b="1" dirty="0">
                <a:solidFill>
                  <a:schemeClr val="tx2"/>
                </a:solidFill>
              </a:rPr>
              <a:t>-</a:t>
            </a:r>
            <a:r>
              <a:rPr lang="ko-KR" altLang="en-US" b="1" dirty="0">
                <a:solidFill>
                  <a:schemeClr val="tx2"/>
                </a:solidFill>
              </a:rPr>
              <a:t>데이터 속성 탐색</a:t>
            </a:r>
            <a:endParaRPr lang="en-US" altLang="ko-KR" b="1" dirty="0">
              <a:solidFill>
                <a:schemeClr val="tx2"/>
              </a:solidFill>
            </a:endParaRPr>
          </a:p>
          <a:p>
            <a:pPr algn="just"/>
            <a:r>
              <a:rPr lang="en-US" altLang="ko-KR" b="1" dirty="0">
                <a:solidFill>
                  <a:schemeClr val="tx2"/>
                </a:solidFill>
              </a:rPr>
              <a:t>-</a:t>
            </a:r>
            <a:r>
              <a:rPr lang="ko-KR" altLang="en-US" b="1" dirty="0">
                <a:solidFill>
                  <a:schemeClr val="tx2"/>
                </a:solidFill>
              </a:rPr>
              <a:t>피처 간 상관관계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80908" y="4509594"/>
            <a:ext cx="24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solidFill>
                  <a:schemeClr val="tx2"/>
                </a:solidFill>
              </a:rPr>
              <a:t>-</a:t>
            </a:r>
            <a:r>
              <a:rPr lang="ko-KR" altLang="en-US" b="1" dirty="0">
                <a:solidFill>
                  <a:schemeClr val="tx2"/>
                </a:solidFill>
              </a:rPr>
              <a:t>탐색한 데이터 시각화</a:t>
            </a:r>
            <a:endParaRPr lang="en-US" altLang="ko-KR" b="1" dirty="0">
              <a:solidFill>
                <a:schemeClr val="tx2"/>
              </a:solidFill>
            </a:endParaRPr>
          </a:p>
          <a:p>
            <a:pPr algn="just"/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82143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754743" y="2354113"/>
            <a:ext cx="1120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Step1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05726" y="2354113"/>
            <a:ext cx="1120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Step2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05844" y="2354113"/>
            <a:ext cx="1120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Step3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7526134" y="2938521"/>
            <a:ext cx="699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462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2600" y="2036242"/>
            <a:ext cx="341370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-</a:t>
            </a:r>
            <a:r>
              <a:rPr lang="ko-KR" altLang="en-US" sz="1600" dirty="0">
                <a:solidFill>
                  <a:schemeClr val="tx2"/>
                </a:solidFill>
                <a:latin typeface="+mj-ea"/>
                <a:ea typeface="+mj-ea"/>
              </a:rPr>
              <a:t>공공데이터를 이용해서 </a:t>
            </a:r>
            <a:r>
              <a:rPr lang="ko-KR" altLang="en-US" sz="1600" dirty="0" err="1">
                <a:solidFill>
                  <a:schemeClr val="tx2"/>
                </a:solidFill>
                <a:latin typeface="+mj-ea"/>
                <a:ea typeface="+mj-ea"/>
              </a:rPr>
              <a:t>의미있는</a:t>
            </a:r>
            <a:r>
              <a:rPr lang="ko-KR" altLang="en-US" sz="1600" dirty="0">
                <a:solidFill>
                  <a:schemeClr val="tx2"/>
                </a:solidFill>
                <a:latin typeface="+mj-ea"/>
                <a:ea typeface="+mj-ea"/>
              </a:rPr>
              <a:t> 정보 추출하기</a:t>
            </a:r>
            <a:endParaRPr lang="en-US" altLang="ko-KR" sz="16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-</a:t>
            </a:r>
            <a:r>
              <a:rPr lang="ko-KR" altLang="en-US" sz="1600" dirty="0">
                <a:solidFill>
                  <a:schemeClr val="tx2"/>
                </a:solidFill>
                <a:latin typeface="+mj-ea"/>
                <a:ea typeface="+mj-ea"/>
              </a:rPr>
              <a:t>추출한 정보 시각화 하기</a:t>
            </a:r>
            <a:endParaRPr lang="en-US" altLang="ko-KR" sz="16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-</a:t>
            </a:r>
            <a:r>
              <a:rPr lang="ko-KR" altLang="en-US" sz="1600" dirty="0">
                <a:solidFill>
                  <a:schemeClr val="tx2"/>
                </a:solidFill>
                <a:latin typeface="+mj-ea"/>
                <a:ea typeface="+mj-ea"/>
              </a:rPr>
              <a:t>정보를 바탕으로 관련 산업군에서 어떻게 쓰일 수 있을 지 생각해보기</a:t>
            </a:r>
            <a:endParaRPr lang="en-US" altLang="ko-KR" sz="16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just"/>
            <a:endParaRPr lang="en-US" altLang="ko-KR" sz="1200" dirty="0">
              <a:solidFill>
                <a:schemeClr val="tx2"/>
              </a:solidFill>
            </a:endParaRPr>
          </a:p>
          <a:p>
            <a:pPr algn="just"/>
            <a:endParaRPr lang="ko-KR" altLang="en-US" sz="1200" dirty="0">
              <a:solidFill>
                <a:schemeClr val="tx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09446" y="144034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기획의도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98924" y="2023344"/>
            <a:ext cx="3413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+mn-ea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+mn-ea"/>
              </a:rPr>
              <a:t>공공데이터 사이트에서 </a:t>
            </a:r>
            <a:r>
              <a:rPr lang="en-US" altLang="ko-KR" sz="1600" dirty="0">
                <a:solidFill>
                  <a:schemeClr val="tx2"/>
                </a:solidFill>
                <a:latin typeface="+mn-ea"/>
              </a:rPr>
              <a:t>‘</a:t>
            </a:r>
            <a:r>
              <a:rPr lang="ko-KR" altLang="en-US" sz="1600" dirty="0" err="1">
                <a:solidFill>
                  <a:schemeClr val="tx2"/>
                </a:solidFill>
                <a:latin typeface="+mn-ea"/>
              </a:rPr>
              <a:t>도시별</a:t>
            </a:r>
            <a:r>
              <a:rPr lang="ko-KR" altLang="en-US" sz="1600" dirty="0">
                <a:solidFill>
                  <a:schemeClr val="tx2"/>
                </a:solidFill>
                <a:latin typeface="+mn-ea"/>
              </a:rPr>
              <a:t> 음주운전교통사고</a:t>
            </a:r>
            <a:r>
              <a:rPr lang="en-US" altLang="ko-KR" sz="1600" dirty="0">
                <a:solidFill>
                  <a:schemeClr val="tx2"/>
                </a:solidFill>
                <a:latin typeface="+mn-ea"/>
              </a:rPr>
              <a:t>’</a:t>
            </a:r>
            <a:r>
              <a:rPr lang="ko-KR" altLang="en-US" sz="1600" dirty="0">
                <a:solidFill>
                  <a:schemeClr val="tx2"/>
                </a:solidFill>
                <a:latin typeface="+mn-ea"/>
              </a:rPr>
              <a:t> 자료를 선택</a:t>
            </a:r>
            <a:r>
              <a:rPr lang="en-US" altLang="ko-KR" sz="1600" dirty="0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+mn-ea"/>
              </a:rPr>
              <a:t>추출</a:t>
            </a:r>
            <a:r>
              <a:rPr lang="en-US" altLang="ko-KR" sz="1600" dirty="0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+mn-ea"/>
              </a:rPr>
              <a:t>속성탐색</a:t>
            </a:r>
            <a:r>
              <a:rPr lang="en-US" altLang="ko-KR" sz="1600" dirty="0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+mn-ea"/>
              </a:rPr>
              <a:t>가공</a:t>
            </a:r>
            <a:r>
              <a:rPr lang="en-US" altLang="ko-KR" sz="1600" dirty="0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+mn-ea"/>
              </a:rPr>
              <a:t>시각화해보기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55516" y="1427447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1814" y="4833368"/>
            <a:ext cx="341370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Python</a:t>
            </a:r>
          </a:p>
          <a:p>
            <a:pPr marL="342900" indent="-34290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  <a:latin typeface="+mj-ea"/>
                <a:ea typeface="+mj-ea"/>
              </a:rPr>
              <a:t>Jupyter</a:t>
            </a:r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 Notebook</a:t>
            </a:r>
          </a:p>
          <a:p>
            <a:pPr marL="342900" indent="-34290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Anaconda</a:t>
            </a:r>
          </a:p>
          <a:p>
            <a:pPr marL="342900" indent="-34290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Pandas</a:t>
            </a:r>
          </a:p>
          <a:p>
            <a:pPr marL="342900" indent="-34290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  <a:latin typeface="+mj-ea"/>
                <a:ea typeface="+mj-ea"/>
              </a:rPr>
              <a:t>Numpy</a:t>
            </a:r>
            <a:endParaRPr lang="en-US" altLang="ko-KR" sz="1600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342900" indent="-34290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  <a:latin typeface="+mj-ea"/>
                <a:ea typeface="+mj-ea"/>
              </a:rPr>
              <a:t>matplotlib</a:t>
            </a:r>
            <a:endParaRPr lang="en-US" altLang="ko-KR" sz="1600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342900" indent="-342900" algn="just">
              <a:buFontTx/>
              <a:buChar char="-"/>
            </a:pPr>
            <a:r>
              <a:rPr lang="en-US" altLang="ko-KR" sz="900" dirty="0">
                <a:solidFill>
                  <a:schemeClr val="tx2"/>
                </a:solidFill>
              </a:rPr>
              <a:t> </a:t>
            </a:r>
          </a:p>
          <a:p>
            <a:pPr algn="just"/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48661" y="423747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개발환경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955985" cy="660429"/>
            <a:chOff x="1188881" y="351819"/>
            <a:chExt cx="1955985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9559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프로젝트 개요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52755" y="4833368"/>
            <a:ext cx="3624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자료를 선정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가공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상관관계 파악</a:t>
            </a:r>
            <a:br>
              <a:rPr lang="en-US" altLang="ko-KR" sz="1600" dirty="0">
                <a:solidFill>
                  <a:schemeClr val="tx2"/>
                </a:solidFill>
              </a:rPr>
            </a:b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탐색한 데이터를 바탕으로 시각화</a:t>
            </a:r>
            <a:endParaRPr lang="en-US" altLang="ko-KR" sz="1600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7380" y="42374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191959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017854"/>
              </p:ext>
            </p:extLst>
          </p:nvPr>
        </p:nvGraphicFramePr>
        <p:xfrm>
          <a:off x="1279526" y="1908413"/>
          <a:ext cx="10575776" cy="4191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7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26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4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5641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사전 계획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자료 수집 및 준비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총 개발 기간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Mini </a:t>
                      </a:r>
                      <a:r>
                        <a:rPr lang="en-US" altLang="ko-KR" dirty="0" err="1"/>
                        <a:t>PhotoShop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기획 및 주제 선정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포토샵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그림판</a:t>
                      </a:r>
                      <a:r>
                        <a:rPr lang="ko-KR" altLang="en-US" dirty="0"/>
                        <a:t> 기능 조사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2021.11.10-2021.11.17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PingPong</a:t>
                      </a:r>
                      <a:r>
                        <a:rPr lang="en-US" altLang="ko-KR" dirty="0"/>
                        <a:t> Game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기획 및 주제 선정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추가하고 싶은 기능 조사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2021.11.19-2021-11.24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6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My Personal Game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기획 및 주제 선정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추가하고 싶은 기능 조사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2021.11.24-2021.12.01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0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BigData</a:t>
                      </a:r>
                      <a:r>
                        <a:rPr lang="en-US" altLang="ko-KR" dirty="0"/>
                        <a:t> Analysis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기획 및 주제 선정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공공데이터포탈에서</a:t>
                      </a:r>
                      <a:r>
                        <a:rPr lang="ko-KR" altLang="en-US" dirty="0"/>
                        <a:t> 자료수집</a:t>
                      </a:r>
                      <a:endParaRPr lang="en-US" altLang="ko-KR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설정한 목표에 맞는 데이터 도출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2021.12.22-2021.12.22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319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1188881" y="351819"/>
            <a:ext cx="3602268" cy="660429"/>
            <a:chOff x="1188881" y="351819"/>
            <a:chExt cx="3602268" cy="660429"/>
          </a:xfrm>
        </p:grpSpPr>
        <p:sp>
          <p:nvSpPr>
            <p:cNvPr id="19" name="TextBox 18"/>
            <p:cNvSpPr txBox="1"/>
            <p:nvPr/>
          </p:nvSpPr>
          <p:spPr>
            <a:xfrm>
              <a:off x="1188881" y="351819"/>
              <a:ext cx="227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 </a:t>
              </a:r>
              <a:endParaRPr lang="ko-KR" alt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88881" y="581361"/>
              <a:ext cx="36022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프로젝트 절차 및 개발 기간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048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6738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데이터 출처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90138" y="1830021"/>
            <a:ext cx="48535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데이터 출처</a:t>
            </a:r>
            <a:r>
              <a:rPr lang="en-US" altLang="ko-KR" dirty="0"/>
              <a:t>: </a:t>
            </a:r>
            <a:r>
              <a:rPr lang="ko-KR" altLang="en-US" dirty="0"/>
              <a:t>공공데이터 포탈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파일데이터명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도로교통공단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_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부문별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_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음주운전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_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교통사고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_20181231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</a:b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포함내용</a:t>
            </a:r>
            <a:r>
              <a:rPr lang="en-US" altLang="ko-KR" dirty="0"/>
              <a:t>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시도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-apple-system"/>
              </a:rPr>
              <a:t>시군구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발생건수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사망자수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부상자수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중상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경상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부상신고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</a:b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제공기관</a:t>
            </a:r>
            <a:r>
              <a:rPr lang="en-US" altLang="ko-KR" dirty="0"/>
              <a:t>: </a:t>
            </a:r>
            <a:r>
              <a:rPr lang="ko-KR" altLang="en-US" dirty="0"/>
              <a:t>도로교통공단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EED0C1-1F42-4581-81F2-15594052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927" y="555397"/>
            <a:ext cx="47244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73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65814" y="1320484"/>
            <a:ext cx="4853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파일에 한글이 포함되어 있으므로 자료 추출을 위해 </a:t>
            </a:r>
            <a:r>
              <a:rPr lang="en-US" altLang="ko-KR" dirty="0"/>
              <a:t>encoding = ‘cp949’</a:t>
            </a:r>
            <a:r>
              <a:rPr lang="ko-KR" altLang="en-US" dirty="0"/>
              <a:t>추가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판다스를</a:t>
            </a:r>
            <a:r>
              <a:rPr lang="ko-KR" altLang="en-US" dirty="0"/>
              <a:t> 이용해 파일 불러오기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339" y="490318"/>
            <a:ext cx="5359128" cy="62954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8C8999-CE30-44FE-8D83-A6CFADC7427B}"/>
              </a:ext>
            </a:extLst>
          </p:cNvPr>
          <p:cNvSpPr txBox="1"/>
          <p:nvPr/>
        </p:nvSpPr>
        <p:spPr>
          <a:xfrm>
            <a:off x="265814" y="4669972"/>
            <a:ext cx="46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음주운전 교통사고에 대한 기본정보 추출</a:t>
            </a:r>
          </a:p>
        </p:txBody>
      </p:sp>
    </p:spTree>
    <p:extLst>
      <p:ext uri="{BB962C8B-B14F-4D97-AF65-F5344CB8AC3E}">
        <p14:creationId xmlns:p14="http://schemas.microsoft.com/office/powerpoint/2010/main" val="3969908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90138" y="1997613"/>
            <a:ext cx="3856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음주운전 교통사고 사건에 대한 </a:t>
            </a:r>
            <a:endParaRPr lang="en-US" altLang="ko-KR" dirty="0"/>
          </a:p>
          <a:p>
            <a:r>
              <a:rPr lang="ko-KR" altLang="en-US" dirty="0"/>
              <a:t>수치데이터 통계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17" y="908019"/>
            <a:ext cx="7406998" cy="49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45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49440" y="2117440"/>
            <a:ext cx="4606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음주운전 교통사고의 시도별 사망자수 합계 </a:t>
            </a:r>
            <a:endParaRPr lang="en-US" altLang="ko-KR" dirty="0"/>
          </a:p>
          <a:p>
            <a:r>
              <a:rPr lang="ko-KR" altLang="en-US" dirty="0"/>
              <a:t>사망자 순으로 정렬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90" y="244548"/>
            <a:ext cx="3978749" cy="65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31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30159" y="2055753"/>
            <a:ext cx="2010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시도별 발생건수</a:t>
            </a:r>
            <a:endParaRPr lang="en-US" altLang="ko-KR" dirty="0"/>
          </a:p>
          <a:p>
            <a:r>
              <a:rPr lang="ko-KR" altLang="en-US" dirty="0"/>
              <a:t>순으로 정렬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111" y="440235"/>
            <a:ext cx="3905795" cy="61635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58" y="430709"/>
            <a:ext cx="3905795" cy="61825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88300" y="2104153"/>
            <a:ext cx="1936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도시별</a:t>
            </a:r>
            <a:r>
              <a:rPr lang="ko-KR" altLang="en-US" dirty="0"/>
              <a:t> 부상자수 순으로 정렬</a:t>
            </a:r>
          </a:p>
        </p:txBody>
      </p:sp>
    </p:spTree>
    <p:extLst>
      <p:ext uri="{BB962C8B-B14F-4D97-AF65-F5344CB8AC3E}">
        <p14:creationId xmlns:p14="http://schemas.microsoft.com/office/powerpoint/2010/main" val="4142346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4674" y="2104153"/>
            <a:ext cx="292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시각화를 위한 처리 과정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65" y="796804"/>
            <a:ext cx="7769137" cy="552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60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381117" y="1722475"/>
            <a:ext cx="5740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/>
                </a:solidFill>
              </a:rPr>
              <a:t>지역별 음주운전교통사고 현황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81117" y="2901776"/>
            <a:ext cx="57408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>
                <a:solidFill>
                  <a:schemeClr val="tx2"/>
                </a:solidFill>
              </a:rPr>
              <a:t>도시별</a:t>
            </a:r>
            <a:r>
              <a:rPr lang="ko-KR" altLang="en-US" sz="1600" dirty="0">
                <a:solidFill>
                  <a:schemeClr val="tx2"/>
                </a:solidFill>
              </a:rPr>
              <a:t> 음주운전 </a:t>
            </a:r>
            <a:r>
              <a:rPr lang="ko-KR" altLang="en-US" sz="1600" dirty="0" err="1">
                <a:solidFill>
                  <a:schemeClr val="tx2"/>
                </a:solidFill>
              </a:rPr>
              <a:t>굩통사고</a:t>
            </a:r>
            <a:r>
              <a:rPr lang="ko-KR" altLang="en-US" sz="1600" dirty="0">
                <a:solidFill>
                  <a:schemeClr val="tx2"/>
                </a:solidFill>
              </a:rPr>
              <a:t> 현황을 나타내는 막대그래프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</a:rPr>
              <a:t>- </a:t>
            </a:r>
            <a:r>
              <a:rPr lang="ko-KR" altLang="en-US" sz="1600" dirty="0">
                <a:solidFill>
                  <a:schemeClr val="tx2"/>
                </a:solidFill>
              </a:rPr>
              <a:t>발생건수와 부상자수를 나타냄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경기지역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서울 순으로 발생건수와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  <a:r>
              <a:rPr lang="ko-KR" altLang="en-US" sz="1600" dirty="0">
                <a:solidFill>
                  <a:schemeClr val="tx2"/>
                </a:solidFill>
              </a:rPr>
              <a:t>부상자수가 많음을 알 수 있음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반대로 세종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제주 지역은 가장 적은 발생 건수를 보여줌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음주운전이 많이 발생하는 지역을 위주로 음주운전 교통사고 감소를 위해 정치적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제도적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  <a:r>
              <a:rPr lang="ko-KR" altLang="en-US" sz="1600" dirty="0">
                <a:solidFill>
                  <a:schemeClr val="tx2"/>
                </a:solidFill>
              </a:rPr>
              <a:t>정비의 필요성이 보임</a:t>
            </a:r>
            <a:endParaRPr lang="en-US" altLang="ko-KR" sz="1600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1" y="2241870"/>
            <a:ext cx="5868219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907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749440" y="2350205"/>
            <a:ext cx="3999498" cy="3024747"/>
            <a:chOff x="102324" y="3738357"/>
            <a:chExt cx="2362993" cy="2083013"/>
          </a:xfrm>
        </p:grpSpPr>
        <p:sp>
          <p:nvSpPr>
            <p:cNvPr id="17" name="TextBox 16"/>
            <p:cNvSpPr txBox="1"/>
            <p:nvPr/>
          </p:nvSpPr>
          <p:spPr>
            <a:xfrm>
              <a:off x="102324" y="3738357"/>
              <a:ext cx="2259946" cy="57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2"/>
                  </a:solidFill>
                </a:rPr>
                <a:t>지역별 음주운전 교통사고 </a:t>
              </a:r>
              <a:endParaRPr lang="en-US" altLang="ko-KR" sz="2400" b="1" dirty="0">
                <a:solidFill>
                  <a:schemeClr val="tx2"/>
                </a:solidFill>
              </a:endParaRPr>
            </a:p>
            <a:p>
              <a:r>
                <a:rPr lang="ko-KR" altLang="en-US" sz="2400" b="1" dirty="0">
                  <a:solidFill>
                    <a:schemeClr val="tx2"/>
                  </a:solidFill>
                </a:rPr>
                <a:t>사망자 수에 대한 비율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325" y="4231727"/>
              <a:ext cx="2362992" cy="1589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600" dirty="0">
                <a:solidFill>
                  <a:schemeClr val="tx2"/>
                </a:solidFill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 dirty="0">
                <a:solidFill>
                  <a:schemeClr val="tx2"/>
                </a:solidFill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 dirty="0">
                <a:solidFill>
                  <a:schemeClr val="tx2"/>
                </a:solidFill>
              </a:endParaRPr>
            </a:p>
            <a:p>
              <a:pPr marL="285750" indent="-285750" algn="just">
                <a:buFontTx/>
                <a:buChar char="-"/>
              </a:pPr>
              <a:r>
                <a:rPr lang="ko-KR" altLang="en-US" sz="1600" dirty="0">
                  <a:solidFill>
                    <a:schemeClr val="tx2"/>
                  </a:solidFill>
                </a:rPr>
                <a:t>경기</a:t>
              </a:r>
              <a:r>
                <a:rPr lang="en-US" altLang="ko-KR" sz="1600" dirty="0">
                  <a:solidFill>
                    <a:schemeClr val="tx2"/>
                  </a:solidFill>
                </a:rPr>
                <a:t>, </a:t>
              </a:r>
              <a:r>
                <a:rPr lang="ko-KR" altLang="en-US" sz="1600" dirty="0">
                  <a:solidFill>
                    <a:schemeClr val="tx2"/>
                  </a:solidFill>
                </a:rPr>
                <a:t>충남</a:t>
              </a:r>
              <a:r>
                <a:rPr lang="en-US" altLang="ko-KR" sz="1600" dirty="0">
                  <a:solidFill>
                    <a:schemeClr val="tx2"/>
                  </a:solidFill>
                </a:rPr>
                <a:t>, </a:t>
              </a:r>
              <a:r>
                <a:rPr lang="ko-KR" altLang="en-US" sz="1600" dirty="0">
                  <a:solidFill>
                    <a:schemeClr val="tx2"/>
                  </a:solidFill>
                </a:rPr>
                <a:t>경남</a:t>
              </a:r>
              <a:r>
                <a:rPr lang="en-US" altLang="ko-KR" sz="1600" dirty="0">
                  <a:solidFill>
                    <a:schemeClr val="tx2"/>
                  </a:solidFill>
                </a:rPr>
                <a:t>, </a:t>
              </a:r>
              <a:r>
                <a:rPr lang="ko-KR" altLang="en-US" sz="1600" dirty="0">
                  <a:solidFill>
                    <a:schemeClr val="tx2"/>
                  </a:solidFill>
                </a:rPr>
                <a:t>경북 순으로 많음</a:t>
              </a:r>
              <a:endParaRPr lang="en-US" altLang="ko-KR" sz="1600" dirty="0">
                <a:solidFill>
                  <a:schemeClr val="tx2"/>
                </a:solidFill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 dirty="0">
                <a:solidFill>
                  <a:schemeClr val="tx2"/>
                </a:solidFill>
              </a:endParaRPr>
            </a:p>
            <a:p>
              <a:pPr marL="285750" indent="-285750" algn="just">
                <a:buFontTx/>
                <a:buChar char="-"/>
              </a:pPr>
              <a:r>
                <a:rPr lang="ko-KR" altLang="en-US" sz="1600" dirty="0">
                  <a:solidFill>
                    <a:schemeClr val="tx2"/>
                  </a:solidFill>
                </a:rPr>
                <a:t>사건에 비해 사망사고가 많이 발생하는 원인을 파악하고 사망자수 감소를 위한 방안이 제고되어야 할 것으로 보임</a:t>
              </a:r>
              <a:endParaRPr lang="en-US" altLang="ko-KR" sz="1600" dirty="0">
                <a:solidFill>
                  <a:schemeClr val="tx2"/>
                </a:solidFill>
              </a:endParaRPr>
            </a:p>
            <a:p>
              <a:pPr algn="just"/>
              <a:endParaRPr lang="ko-KR" altLang="en-US" sz="1600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7" name="TextBox 26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369" y="340121"/>
            <a:ext cx="6710818" cy="614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50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8596"/>
          <a:stretch/>
        </p:blipFill>
        <p:spPr>
          <a:xfrm>
            <a:off x="70072" y="-136981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177164" y="469927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0727417" y="4152437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149002" y="743440"/>
            <a:ext cx="312451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tx2"/>
                </a:solidFill>
              </a:rPr>
              <a:t>- </a:t>
            </a:r>
            <a:r>
              <a:rPr lang="ko-KR" altLang="en-US" sz="1400" dirty="0">
                <a:solidFill>
                  <a:schemeClr val="tx2"/>
                </a:solidFill>
              </a:rPr>
              <a:t>주피터노트북과 </a:t>
            </a:r>
            <a:r>
              <a:rPr lang="ko-KR" altLang="en-US" sz="1400" dirty="0" err="1">
                <a:solidFill>
                  <a:schemeClr val="tx2"/>
                </a:solidFill>
              </a:rPr>
              <a:t>넘파이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ko-KR" altLang="en-US" sz="1400" dirty="0" err="1">
                <a:solidFill>
                  <a:schemeClr val="tx2"/>
                </a:solidFill>
              </a:rPr>
              <a:t>매플롭립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ko-KR" altLang="en-US" sz="1400" dirty="0" err="1">
                <a:solidFill>
                  <a:schemeClr val="tx2"/>
                </a:solidFill>
              </a:rPr>
              <a:t>판다스를</a:t>
            </a:r>
            <a:r>
              <a:rPr lang="ko-KR" altLang="en-US" sz="1400" dirty="0">
                <a:solidFill>
                  <a:schemeClr val="tx2"/>
                </a:solidFill>
              </a:rPr>
              <a:t> 이용해 빅데이터 속성을 탐색하고 토대로 </a:t>
            </a:r>
            <a:r>
              <a:rPr lang="ko-KR" altLang="en-US" sz="1400" dirty="0" err="1">
                <a:solidFill>
                  <a:schemeClr val="tx2"/>
                </a:solidFill>
              </a:rPr>
              <a:t>도시별</a:t>
            </a:r>
            <a:r>
              <a:rPr lang="ko-KR" altLang="en-US" sz="1400" dirty="0">
                <a:solidFill>
                  <a:schemeClr val="tx2"/>
                </a:solidFill>
              </a:rPr>
              <a:t> 음주운전과 교통사고의 상관관계를 파악할 수 있었다</a:t>
            </a:r>
            <a:r>
              <a:rPr lang="en-US" altLang="ko-KR" sz="1400" dirty="0">
                <a:solidFill>
                  <a:schemeClr val="tx2"/>
                </a:solidFill>
              </a:rPr>
              <a:t>. </a:t>
            </a:r>
          </a:p>
          <a:p>
            <a:pPr algn="just"/>
            <a:endParaRPr lang="en-US" altLang="ko-KR" sz="1400" dirty="0">
              <a:solidFill>
                <a:schemeClr val="tx2"/>
              </a:solidFill>
            </a:endParaRPr>
          </a:p>
          <a:p>
            <a:r>
              <a:rPr lang="en-US" altLang="ko-KR" sz="1400" dirty="0">
                <a:solidFill>
                  <a:schemeClr val="tx2"/>
                </a:solidFill>
              </a:rPr>
              <a:t>- </a:t>
            </a:r>
            <a:r>
              <a:rPr lang="ko-KR" altLang="en-US" sz="1400" dirty="0">
                <a:solidFill>
                  <a:schemeClr val="tx2"/>
                </a:solidFill>
              </a:rPr>
              <a:t>상관관계를 바탕으로 데이터를 시각화해 데이터를 보다 쉽게 볼 수 있게 처리할 수 있었다</a:t>
            </a:r>
            <a:r>
              <a:rPr lang="en-US" altLang="ko-KR" sz="1400" dirty="0">
                <a:solidFill>
                  <a:schemeClr val="tx2"/>
                </a:solidFill>
              </a:rPr>
              <a:t>.</a:t>
            </a:r>
            <a:br>
              <a:rPr lang="en-US" altLang="ko-KR" sz="1400" dirty="0">
                <a:solidFill>
                  <a:schemeClr val="tx2"/>
                </a:solidFill>
              </a:rPr>
            </a:br>
            <a:endParaRPr lang="en-US" altLang="ko-KR" sz="1400" dirty="0">
              <a:solidFill>
                <a:schemeClr val="tx2"/>
              </a:solidFill>
            </a:endParaRPr>
          </a:p>
          <a:p>
            <a:pPr algn="just"/>
            <a:r>
              <a:rPr lang="en-US" altLang="ko-KR" sz="1400" dirty="0">
                <a:solidFill>
                  <a:schemeClr val="tx2"/>
                </a:solidFill>
              </a:rPr>
              <a:t>- </a:t>
            </a:r>
            <a:r>
              <a:rPr lang="ko-KR" altLang="en-US" sz="1400" dirty="0">
                <a:solidFill>
                  <a:schemeClr val="tx2"/>
                </a:solidFill>
              </a:rPr>
              <a:t>다양한 산업군에서 빅데이터를 이용해 목적에 맞는 전략을 마련하고 문제가 있다면 그에 상응하는 해결방안을 마련하는 데 유용할 것 같다</a:t>
            </a:r>
            <a:r>
              <a:rPr lang="en-US" altLang="ko-KR" sz="1400" dirty="0">
                <a:solidFill>
                  <a:schemeClr val="tx2"/>
                </a:solidFill>
              </a:rPr>
              <a:t>. </a:t>
            </a:r>
          </a:p>
          <a:p>
            <a:pPr algn="just"/>
            <a:br>
              <a:rPr lang="en-US" altLang="ko-KR" sz="1400" dirty="0">
                <a:solidFill>
                  <a:schemeClr val="tx2"/>
                </a:solidFill>
              </a:rPr>
            </a:br>
            <a:r>
              <a:rPr lang="en-US" altLang="ko-KR" sz="1400" dirty="0">
                <a:solidFill>
                  <a:schemeClr val="tx2"/>
                </a:solidFill>
              </a:rPr>
              <a:t>- </a:t>
            </a:r>
            <a:r>
              <a:rPr lang="ko-KR" altLang="en-US" sz="1400" dirty="0">
                <a:solidFill>
                  <a:schemeClr val="tx2"/>
                </a:solidFill>
              </a:rPr>
              <a:t>데이터 신뢰성을 확보하기 위해 데이터를 선택 할 때 출처를 확인하고 모집단을 정확하게 파악할 필요가 있다고 느꼈다</a:t>
            </a:r>
            <a:r>
              <a:rPr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04194" y="3022600"/>
            <a:ext cx="40607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O</a:t>
            </a:r>
            <a:r>
              <a:rPr lang="en-US" altLang="ko-KR" sz="8000" b="1" dirty="0">
                <a:solidFill>
                  <a:schemeClr val="accent2"/>
                </a:solidFill>
              </a:rPr>
              <a:t>pinion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985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82189" y="5128728"/>
            <a:ext cx="327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2">
                    <a:lumMod val="75000"/>
                  </a:schemeClr>
                </a:solidFill>
              </a:rPr>
              <a:t>The End</a:t>
            </a:r>
            <a:endParaRPr lang="ko-KR" altLang="en-US" sz="5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09" y="547890"/>
            <a:ext cx="6469219" cy="4306073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887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09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882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Mini Photoshop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81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2600" y="2036242"/>
            <a:ext cx="37612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>
                <a:solidFill>
                  <a:schemeClr val="tx2"/>
                </a:solidFill>
              </a:rPr>
              <a:t>파이썬을</a:t>
            </a:r>
            <a:r>
              <a:rPr lang="ko-KR" altLang="en-US" sz="1600" dirty="0">
                <a:solidFill>
                  <a:schemeClr val="tx2"/>
                </a:solidFill>
              </a:rPr>
              <a:t> 이용해 </a:t>
            </a:r>
            <a:r>
              <a:rPr lang="en-US" altLang="ko-KR" sz="1600" dirty="0">
                <a:solidFill>
                  <a:schemeClr val="tx2"/>
                </a:solidFill>
              </a:rPr>
              <a:t>UI</a:t>
            </a:r>
            <a:r>
              <a:rPr lang="ko-KR" altLang="en-US" sz="1600" dirty="0">
                <a:solidFill>
                  <a:schemeClr val="tx2"/>
                </a:solidFill>
              </a:rPr>
              <a:t>를 구현하고 다양한 라이브러리를 활용해보도록 함 </a:t>
            </a:r>
            <a:br>
              <a:rPr lang="en-US" altLang="ko-KR" sz="1600" dirty="0">
                <a:solidFill>
                  <a:schemeClr val="tx2"/>
                </a:solidFill>
              </a:rPr>
            </a:b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</a:rPr>
              <a:t>Tkinter</a:t>
            </a:r>
            <a:r>
              <a:rPr lang="ko-KR" altLang="en-US" sz="1600" dirty="0">
                <a:solidFill>
                  <a:schemeClr val="tx2"/>
                </a:solidFill>
              </a:rPr>
              <a:t>를 이용해 버튼이벤트 처리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algn="just"/>
            <a:br>
              <a:rPr lang="en-US" altLang="ko-KR" sz="1600" dirty="0">
                <a:solidFill>
                  <a:schemeClr val="tx2"/>
                </a:solidFill>
              </a:rPr>
            </a:br>
            <a:r>
              <a:rPr lang="en-US" altLang="ko-KR" sz="1600" dirty="0">
                <a:solidFill>
                  <a:schemeClr val="tx2"/>
                </a:solidFill>
              </a:rPr>
              <a:t>-    </a:t>
            </a:r>
            <a:r>
              <a:rPr lang="ko-KR" altLang="en-US" sz="1600" dirty="0">
                <a:solidFill>
                  <a:schemeClr val="tx2"/>
                </a:solidFill>
              </a:rPr>
              <a:t>파이썬 함수와 변수에 대한 이해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algn="just"/>
            <a:endParaRPr lang="en-US" altLang="ko-KR" sz="1500" dirty="0">
              <a:solidFill>
                <a:schemeClr val="tx2"/>
              </a:solidFill>
            </a:endParaRPr>
          </a:p>
          <a:p>
            <a:pPr algn="just"/>
            <a:endParaRPr lang="ko-KR" altLang="en-US" sz="1500" dirty="0">
              <a:solidFill>
                <a:schemeClr val="tx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09446" y="144034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기획의도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688234" y="2035754"/>
            <a:ext cx="3413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포토샵보다 간단하고 단순한 나만의 작은 포토샵 만들기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44826" y="1439857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1814" y="4833368"/>
            <a:ext cx="3413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</a:rPr>
              <a:t>Python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</a:rPr>
              <a:t>ImageMagic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</a:rPr>
              <a:t>PIL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</a:rPr>
              <a:t>tkinter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48661" y="423747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개발환경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318263" cy="660429"/>
            <a:chOff x="1188881" y="351819"/>
            <a:chExt cx="231826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3182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Project Overview</a:t>
              </a:r>
              <a:endParaRPr lang="ko-KR" altLang="en-US" sz="22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52755" y="4833368"/>
            <a:ext cx="3413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>
                <a:solidFill>
                  <a:schemeClr val="tx2"/>
                </a:solidFill>
              </a:rPr>
              <a:t>미니포토샵</a:t>
            </a:r>
            <a:r>
              <a:rPr lang="ko-KR" altLang="en-US" sz="1600" dirty="0">
                <a:solidFill>
                  <a:schemeClr val="tx2"/>
                </a:solidFill>
              </a:rPr>
              <a:t> 시각화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다양한 편집 기능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67379" y="42374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1069049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전체구성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585" y="997067"/>
            <a:ext cx="8858558" cy="5491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2B5C43-C233-4295-9727-E9108DFE770E}"/>
              </a:ext>
            </a:extLst>
          </p:cNvPr>
          <p:cNvSpPr txBox="1"/>
          <p:nvPr/>
        </p:nvSpPr>
        <p:spPr>
          <a:xfrm>
            <a:off x="265814" y="1383990"/>
            <a:ext cx="2772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파일 실행 후 빠른 이미지 처리를 위한 버튼 </a:t>
            </a:r>
            <a:endParaRPr lang="en-US" altLang="ko-KR" b="1" dirty="0">
              <a:solidFill>
                <a:srgbClr val="002060"/>
              </a:solidFill>
            </a:endParaRPr>
          </a:p>
          <a:p>
            <a:pPr algn="r"/>
            <a:endParaRPr lang="en-US" altLang="ko-KR" dirty="0"/>
          </a:p>
          <a:p>
            <a:pPr algn="r"/>
            <a:r>
              <a:rPr lang="en-US" altLang="ko-KR" dirty="0"/>
              <a:t>1.5</a:t>
            </a:r>
            <a:r>
              <a:rPr lang="ko-KR" altLang="en-US" dirty="0"/>
              <a:t>배 확대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en-US" altLang="ko-KR" dirty="0"/>
              <a:t>1.5</a:t>
            </a:r>
            <a:r>
              <a:rPr lang="ko-KR" altLang="en-US" dirty="0"/>
              <a:t>배 축소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ko-KR" altLang="en-US" dirty="0"/>
              <a:t>이미지 </a:t>
            </a:r>
            <a:r>
              <a:rPr lang="en-US" altLang="ko-KR" dirty="0"/>
              <a:t>90</a:t>
            </a:r>
            <a:r>
              <a:rPr lang="ko-KR" altLang="en-US" dirty="0"/>
              <a:t>도 회전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ko-KR" altLang="en-US" dirty="0"/>
              <a:t>브러시</a:t>
            </a:r>
          </a:p>
        </p:txBody>
      </p:sp>
    </p:spTree>
    <p:extLst>
      <p:ext uri="{BB962C8B-B14F-4D97-AF65-F5344CB8AC3E}">
        <p14:creationId xmlns:p14="http://schemas.microsoft.com/office/powerpoint/2010/main" val="317174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 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B5C43-C233-4295-9727-E9108DFE770E}"/>
              </a:ext>
            </a:extLst>
          </p:cNvPr>
          <p:cNvSpPr txBox="1"/>
          <p:nvPr/>
        </p:nvSpPr>
        <p:spPr>
          <a:xfrm>
            <a:off x="265813" y="1394486"/>
            <a:ext cx="3068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이미지처리</a:t>
            </a:r>
            <a:r>
              <a:rPr lang="en-US" altLang="ko-KR" b="1" dirty="0">
                <a:solidFill>
                  <a:srgbClr val="002060"/>
                </a:solidFill>
              </a:rPr>
              <a:t>1 </a:t>
            </a:r>
            <a:r>
              <a:rPr lang="en-US" altLang="ko-KR" dirty="0">
                <a:solidFill>
                  <a:srgbClr val="002060"/>
                </a:solidFill>
              </a:rPr>
              <a:t>: </a:t>
            </a:r>
          </a:p>
          <a:p>
            <a:r>
              <a:rPr lang="ko-KR" altLang="en-US" dirty="0"/>
              <a:t>원본 이미지의 변화없이 확대</a:t>
            </a:r>
            <a:r>
              <a:rPr lang="en-US" altLang="ko-KR" dirty="0"/>
              <a:t>, </a:t>
            </a:r>
            <a:r>
              <a:rPr lang="ko-KR" altLang="en-US" dirty="0"/>
              <a:t>축소</a:t>
            </a:r>
            <a:r>
              <a:rPr lang="en-US" altLang="ko-KR" dirty="0"/>
              <a:t>, </a:t>
            </a:r>
            <a:r>
              <a:rPr lang="ko-KR" altLang="en-US" dirty="0"/>
              <a:t>반전</a:t>
            </a:r>
            <a:r>
              <a:rPr lang="en-US" altLang="ko-KR" dirty="0"/>
              <a:t>, </a:t>
            </a:r>
            <a:r>
              <a:rPr lang="ko-KR" altLang="en-US" dirty="0"/>
              <a:t>회전 기능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2D2BE4-D8EF-4DC6-9771-0D0E3F2E5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011" y="1184973"/>
            <a:ext cx="1203316" cy="15785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DEFA15-2E3A-4546-9D9A-863E4EAC1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011" y="3613666"/>
            <a:ext cx="1242133" cy="17467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400C65-843E-444C-B01C-D56E531BD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592" y="827093"/>
            <a:ext cx="3118270" cy="15267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5E8030-0DBC-49EE-A155-00B20D254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592" y="2663337"/>
            <a:ext cx="2950123" cy="17614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78E835B-B93E-417E-ADBD-C26F85D07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3592" y="5406383"/>
            <a:ext cx="1190377" cy="7763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FC5681-EB9D-4B49-B41F-8E5539B15263}"/>
              </a:ext>
            </a:extLst>
          </p:cNvPr>
          <p:cNvSpPr txBox="1"/>
          <p:nvPr/>
        </p:nvSpPr>
        <p:spPr>
          <a:xfrm>
            <a:off x="265813" y="3595797"/>
            <a:ext cx="27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이미지처리</a:t>
            </a:r>
            <a:r>
              <a:rPr lang="en-US" altLang="ko-KR" b="1" dirty="0">
                <a:solidFill>
                  <a:srgbClr val="002060"/>
                </a:solidFill>
              </a:rPr>
              <a:t>2: </a:t>
            </a:r>
          </a:p>
          <a:p>
            <a:r>
              <a:rPr lang="ko-KR" altLang="en-US" dirty="0"/>
              <a:t>색과 관련된 효과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92C0E9-9AD7-4509-9485-0F386B92D22B}"/>
              </a:ext>
            </a:extLst>
          </p:cNvPr>
          <p:cNvSpPr txBox="1"/>
          <p:nvPr/>
        </p:nvSpPr>
        <p:spPr>
          <a:xfrm>
            <a:off x="5250716" y="1283121"/>
            <a:ext cx="3118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이미지처리</a:t>
            </a:r>
            <a:r>
              <a:rPr lang="en-US" altLang="ko-KR" b="1" dirty="0">
                <a:solidFill>
                  <a:srgbClr val="002060"/>
                </a:solidFill>
              </a:rPr>
              <a:t>3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하단메뉴의 하단메뉴 구현</a:t>
            </a:r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A52D29-0E5E-4821-A654-0F91CB015403}"/>
              </a:ext>
            </a:extLst>
          </p:cNvPr>
          <p:cNvSpPr txBox="1"/>
          <p:nvPr/>
        </p:nvSpPr>
        <p:spPr>
          <a:xfrm>
            <a:off x="5250716" y="5508613"/>
            <a:ext cx="2950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편집</a:t>
            </a:r>
            <a:r>
              <a:rPr lang="en-US" altLang="ko-KR" b="1" dirty="0">
                <a:solidFill>
                  <a:srgbClr val="002060"/>
                </a:solidFill>
              </a:rPr>
              <a:t>: </a:t>
            </a:r>
          </a:p>
          <a:p>
            <a:r>
              <a:rPr lang="ko-KR" altLang="en-US" dirty="0" err="1"/>
              <a:t>바로전</a:t>
            </a:r>
            <a:r>
              <a:rPr lang="ko-KR" altLang="en-US" dirty="0"/>
              <a:t> 화면으로 되돌리기</a:t>
            </a:r>
            <a:r>
              <a:rPr lang="en-US" altLang="ko-KR" dirty="0"/>
              <a:t>, </a:t>
            </a:r>
            <a:r>
              <a:rPr lang="ko-KR" altLang="en-US" dirty="0"/>
              <a:t> 빈페이지로 돌아가기</a:t>
            </a:r>
          </a:p>
        </p:txBody>
      </p:sp>
    </p:spTree>
    <p:extLst>
      <p:ext uri="{BB962C8B-B14F-4D97-AF65-F5344CB8AC3E}">
        <p14:creationId xmlns:p14="http://schemas.microsoft.com/office/powerpoint/2010/main" val="2325088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49440" y="1347858"/>
            <a:ext cx="3200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</a:t>
            </a:r>
            <a:r>
              <a:rPr lang="en-US" altLang="ko-KR" dirty="0"/>
              <a:t>-</a:t>
            </a:r>
            <a:r>
              <a:rPr lang="ko-KR" altLang="en-US" dirty="0" err="1"/>
              <a:t>파일불러오기</a:t>
            </a:r>
            <a:r>
              <a:rPr lang="ko-KR" altLang="en-US" dirty="0"/>
              <a:t> 시</a:t>
            </a:r>
            <a:endParaRPr lang="en-US" altLang="ko-KR" dirty="0"/>
          </a:p>
          <a:p>
            <a:r>
              <a:rPr lang="ko-KR" altLang="en-US" dirty="0"/>
              <a:t>왼쪽 상단에 파일 이름 표시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71B593-46E9-409A-B8EB-1C66224A4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36" y="273124"/>
            <a:ext cx="7953375" cy="4914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A65816-A18D-4029-8AFD-5464929E2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89" y="4081163"/>
            <a:ext cx="6543675" cy="18669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85A7DA18-0DE2-42CA-ACDB-B9BD8A26E2E6}"/>
              </a:ext>
            </a:extLst>
          </p:cNvPr>
          <p:cNvSpPr/>
          <p:nvPr/>
        </p:nvSpPr>
        <p:spPr>
          <a:xfrm>
            <a:off x="4445391" y="581361"/>
            <a:ext cx="897878" cy="6232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72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1572</TotalTime>
  <Words>1964</Words>
  <Application>Microsoft Office PowerPoint</Application>
  <PresentationFormat>와이드스크린</PresentationFormat>
  <Paragraphs>467</Paragraphs>
  <Slides>49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-apple-system</vt:lpstr>
      <vt:lpstr>Noto Sans CJK KR Thin</vt:lpstr>
      <vt:lpstr>나눔스퀘어라운드 Regular</vt:lpstr>
      <vt:lpstr>맑은 고딕</vt:lpstr>
      <vt:lpstr>맑은 고딕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Gayeong</cp:lastModifiedBy>
  <cp:revision>188</cp:revision>
  <dcterms:created xsi:type="dcterms:W3CDTF">2015-01-21T11:35:38Z</dcterms:created>
  <dcterms:modified xsi:type="dcterms:W3CDTF">2021-12-29T12:28:38Z</dcterms:modified>
</cp:coreProperties>
</file>